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37"/>
  </p:notesMasterIdLst>
  <p:sldIdLst>
    <p:sldId id="374" r:id="rId6"/>
    <p:sldId id="276" r:id="rId7"/>
    <p:sldId id="258" r:id="rId8"/>
    <p:sldId id="333" r:id="rId9"/>
    <p:sldId id="357" r:id="rId10"/>
    <p:sldId id="275" r:id="rId11"/>
    <p:sldId id="418" r:id="rId12"/>
    <p:sldId id="350" r:id="rId13"/>
    <p:sldId id="285" r:id="rId14"/>
    <p:sldId id="349" r:id="rId15"/>
    <p:sldId id="364" r:id="rId16"/>
    <p:sldId id="414" r:id="rId17"/>
    <p:sldId id="415" r:id="rId18"/>
    <p:sldId id="410" r:id="rId19"/>
    <p:sldId id="306" r:id="rId20"/>
    <p:sldId id="355" r:id="rId21"/>
    <p:sldId id="363" r:id="rId22"/>
    <p:sldId id="409" r:id="rId23"/>
    <p:sldId id="330" r:id="rId24"/>
    <p:sldId id="416" r:id="rId25"/>
    <p:sldId id="366" r:id="rId26"/>
    <p:sldId id="308" r:id="rId27"/>
    <p:sldId id="359" r:id="rId28"/>
    <p:sldId id="367" r:id="rId29"/>
    <p:sldId id="348" r:id="rId30"/>
    <p:sldId id="334" r:id="rId31"/>
    <p:sldId id="411" r:id="rId32"/>
    <p:sldId id="282" r:id="rId33"/>
    <p:sldId id="412" r:id="rId34"/>
    <p:sldId id="284" r:id="rId35"/>
    <p:sldId id="4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BAA202-DA7A-8FF9-578E-504476B6A55A}" name="ANDREW  EDWARDS" initials="AE" userId="S::edwardsa3@scsk12.org::4e9b6ce0-2fca-46ff-8427-2fc66258256e" providerId="AD"/>
  <p188:author id="{35368F0C-301B-E30B-705D-6F2D7FC4554E}" name="COURTNEY  SKIPPER" initials="CS" userId="S::skipperc@scsk12.org::fbff52de-6ce1-42fa-ab9a-67a9cef1ae9f" providerId="AD"/>
  <p188:author id="{02BEB64D-DEEA-D5EB-B7FF-27957D76BB8B}" name="JULIA M ATKINSON" initials="JA" userId="S::atkinsonjm@scsk12.org::54612eb8-2706-4083-ba42-c0761175d2ee" providerId="AD"/>
  <p188:author id="{2B482D70-9CC1-D58D-B82E-DEEEEF9FCE1A}" name="BRANDI M XIONG" initials="BX" userId="S::malonebm@scsk12.org::e2e30828-28eb-4d48-8cbd-0de66027d097" providerId="AD"/>
  <p188:author id="{A79413B9-9743-7A4A-1282-4E5E7C06A3BF}" name="COURTNEY  SKIPPER" initials="CS" userId="S::SKIPPERC@scsk12.org::fbff52de-6ce1-42fa-ab9a-67a9cef1ae9f" providerId="AD"/>
  <p188:author id="{6948ACF9-9926-CA52-C805-CF097A13720E}" name="TIFFANY D BOYLE" initials="TDB" userId="S::boyletd@scsk12.org::17a88f81-45b7-49b7-b31f-9c14e2e23c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D58"/>
    <a:srgbClr val="CA0016"/>
    <a:srgbClr val="FF6600"/>
    <a:srgbClr val="0C3693"/>
    <a:srgbClr val="0F0A9F"/>
    <a:srgbClr val="0C0779"/>
    <a:srgbClr val="B5CCFF"/>
    <a:srgbClr val="F2A5AD"/>
    <a:srgbClr val="E6AE00"/>
    <a:srgbClr val="FFC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T PEACOCK" userId="d63e2cd8-29ba-40cc-89a4-015379fdeb4a" providerId="ADAL" clId="{06DF1DEC-CBFA-4292-B16A-73416579152B}"/>
    <pc:docChg chg="delSld">
      <pc:chgData name="LAURA T PEACOCK" userId="d63e2cd8-29ba-40cc-89a4-015379fdeb4a" providerId="ADAL" clId="{06DF1DEC-CBFA-4292-B16A-73416579152B}" dt="2022-05-27T21:45:17.343" v="0" actId="47"/>
      <pc:docMkLst>
        <pc:docMk/>
      </pc:docMkLst>
      <pc:sldChg chg="del">
        <pc:chgData name="LAURA T PEACOCK" userId="d63e2cd8-29ba-40cc-89a4-015379fdeb4a" providerId="ADAL" clId="{06DF1DEC-CBFA-4292-B16A-73416579152B}" dt="2022-05-27T21:45:17.343" v="0" actId="47"/>
        <pc:sldMkLst>
          <pc:docMk/>
          <pc:sldMk cId="1295841314" sldId="4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9CEF3-848C-461F-9E1E-DECF00051DBA}" type="datetimeFigureOut">
              <a:rPr lang="en-US" smtClean="0"/>
              <a:t>5/27/2022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CAB4F-0F4D-435E-A03B-CEE40B93AEC8}" type="slidenum">
              <a:rPr lang="en-US" smtClean="0"/>
              <a:t>‹#›</a:t>
            </a:fld>
            <a:endParaRPr lang="en-US"/>
          </a:p>
        </p:txBody>
      </p:sp>
    </p:spTree>
    <p:extLst>
      <p:ext uri="{BB962C8B-B14F-4D97-AF65-F5344CB8AC3E}">
        <p14:creationId xmlns:p14="http://schemas.microsoft.com/office/powerpoint/2010/main" val="1351146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1 min. </a:t>
            </a:r>
            <a:endParaRPr lang="en-US" b="1"/>
          </a:p>
          <a:p>
            <a:r>
              <a:rPr lang="en-US" b="1"/>
              <a:t>Facilitator Note: </a:t>
            </a:r>
            <a:r>
              <a:rPr lang="en-US"/>
              <a:t> So again, welcome to today's session, which is entitled Implementing the Blended Learning Station Rotation Model. I am your facilitator for today. My name is ______. </a:t>
            </a:r>
            <a:endParaRPr lang="en-US">
              <a:cs typeface="Calibri"/>
            </a:endParaRPr>
          </a:p>
          <a:p>
            <a:r>
              <a:rPr lang="en-US"/>
              <a:t>Do: Allow participants to sign-in if required by building admin.  When it is time for the session to start, state the title and introduce yourself and allow moderator/co-presenter introduce themselves as well.</a:t>
            </a:r>
            <a:endParaRPr lang="en-US">
              <a:cs typeface="Calibri"/>
            </a:endParaRPr>
          </a:p>
        </p:txBody>
      </p:sp>
      <p:sp>
        <p:nvSpPr>
          <p:cNvPr id="4" name="Slide Number Placeholder 3"/>
          <p:cNvSpPr>
            <a:spLocks noGrp="1"/>
          </p:cNvSpPr>
          <p:nvPr>
            <p:ph type="sldNum" sz="quarter" idx="5"/>
          </p:nvPr>
        </p:nvSpPr>
        <p:spPr/>
        <p:txBody>
          <a:bodyPr/>
          <a:lstStyle/>
          <a:p>
            <a:fld id="{E0FCAB4F-0F4D-435E-A03B-CEE40B93AEC8}" type="slidenum">
              <a:rPr lang="en-US" smtClean="0"/>
              <a:t>1</a:t>
            </a:fld>
            <a:endParaRPr lang="en-US"/>
          </a:p>
        </p:txBody>
      </p:sp>
    </p:spTree>
    <p:extLst>
      <p:ext uri="{BB962C8B-B14F-4D97-AF65-F5344CB8AC3E}">
        <p14:creationId xmlns:p14="http://schemas.microsoft.com/office/powerpoint/2010/main" val="1367095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Time: </a:t>
            </a:r>
            <a:r>
              <a:rPr lang="en-US">
                <a:cs typeface="Calibri"/>
              </a:rPr>
              <a:t>15 seconds</a:t>
            </a:r>
            <a:endParaRPr lang="en-US" b="1">
              <a:cs typeface="Calibri"/>
            </a:endParaRPr>
          </a:p>
          <a:p>
            <a:r>
              <a:rPr lang="en-US" b="1">
                <a:cs typeface="Calibri"/>
              </a:rPr>
              <a:t>Say:</a:t>
            </a:r>
            <a:endParaRPr lang="en-US">
              <a:cs typeface="Calibri"/>
            </a:endParaRPr>
          </a:p>
          <a:p>
            <a:r>
              <a:rPr lang="en-US">
                <a:cs typeface="Calibri"/>
              </a:rPr>
              <a:t>Now let's reflect on the teacher moves we observed in the video</a:t>
            </a:r>
          </a:p>
        </p:txBody>
      </p:sp>
      <p:sp>
        <p:nvSpPr>
          <p:cNvPr id="4" name="Slide Number Placeholder 3"/>
          <p:cNvSpPr>
            <a:spLocks noGrp="1"/>
          </p:cNvSpPr>
          <p:nvPr>
            <p:ph type="sldNum" sz="quarter" idx="5"/>
          </p:nvPr>
        </p:nvSpPr>
        <p:spPr/>
        <p:txBody>
          <a:bodyPr/>
          <a:lstStyle/>
          <a:p>
            <a:fld id="{E0FCAB4F-0F4D-435E-A03B-CEE40B93AEC8}" type="slidenum">
              <a:rPr lang="en-US" smtClean="0"/>
              <a:t>11</a:t>
            </a:fld>
            <a:endParaRPr lang="en-US"/>
          </a:p>
        </p:txBody>
      </p:sp>
    </p:spTree>
    <p:extLst>
      <p:ext uri="{BB962C8B-B14F-4D97-AF65-F5344CB8AC3E}">
        <p14:creationId xmlns:p14="http://schemas.microsoft.com/office/powerpoint/2010/main" val="4274769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cs typeface="Calibri"/>
              </a:rPr>
              <a:t>Facilitator notes: </a:t>
            </a:r>
            <a:r>
              <a:rPr lang="en-US">
                <a:cs typeface="Calibri"/>
              </a:rPr>
              <a:t> Please play the video and watch the highlights from the model lesson.  You will debrief the lesson and look at the planning process in the next section.  For your reference, the debrief questions will be </a:t>
            </a:r>
          </a:p>
          <a:p>
            <a:pPr marL="285750" indent="-285750">
              <a:lnSpc>
                <a:spcPct val="90000"/>
              </a:lnSpc>
              <a:spcBef>
                <a:spcPts val="1000"/>
              </a:spcBef>
              <a:buFont typeface="Arial"/>
              <a:buChar char="•"/>
            </a:pPr>
            <a:endParaRPr lang="en-US"/>
          </a:p>
          <a:p>
            <a:pPr marL="285750" indent="-285750">
              <a:lnSpc>
                <a:spcPct val="90000"/>
              </a:lnSpc>
              <a:spcBef>
                <a:spcPts val="1000"/>
              </a:spcBef>
              <a:buFont typeface="Arial"/>
              <a:buChar char="•"/>
            </a:pPr>
            <a:r>
              <a:rPr lang="en-US"/>
              <a:t>What teacher moves supported the execution of the station rotation model?</a:t>
            </a:r>
            <a:endParaRPr lang="en-US">
              <a:cs typeface="Calibri"/>
            </a:endParaRPr>
          </a:p>
          <a:p>
            <a:pPr marL="285750" indent="-285750">
              <a:lnSpc>
                <a:spcPct val="90000"/>
              </a:lnSpc>
              <a:spcBef>
                <a:spcPts val="1000"/>
              </a:spcBef>
              <a:buFont typeface="Arial"/>
              <a:buChar char="•"/>
            </a:pPr>
            <a:endParaRPr lang="en-US"/>
          </a:p>
          <a:p>
            <a:pPr marL="285750" indent="-285750">
              <a:lnSpc>
                <a:spcPct val="90000"/>
              </a:lnSpc>
              <a:spcBef>
                <a:spcPts val="1000"/>
              </a:spcBef>
              <a:buFont typeface="Arial"/>
              <a:buChar char="•"/>
            </a:pPr>
            <a:r>
              <a:rPr lang="en-US"/>
              <a:t>Where did you see the components of a standards-aligned lesson and the Direct Teaching Model?</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E0FCAB4F-0F4D-435E-A03B-CEE40B93AEC8}" type="slidenum">
              <a:rPr lang="en-US" smtClean="0"/>
              <a:t>12</a:t>
            </a:fld>
            <a:endParaRPr lang="en-US"/>
          </a:p>
        </p:txBody>
      </p:sp>
    </p:spTree>
    <p:extLst>
      <p:ext uri="{BB962C8B-B14F-4D97-AF65-F5344CB8AC3E}">
        <p14:creationId xmlns:p14="http://schemas.microsoft.com/office/powerpoint/2010/main" val="3899800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Time: </a:t>
            </a:r>
            <a:r>
              <a:rPr lang="en-US">
                <a:cs typeface="Calibri"/>
              </a:rPr>
              <a:t>15 seconds</a:t>
            </a:r>
            <a:endParaRPr lang="en-US" b="1">
              <a:cs typeface="Calibri"/>
            </a:endParaRPr>
          </a:p>
          <a:p>
            <a:r>
              <a:rPr lang="en-US" b="1">
                <a:cs typeface="Calibri"/>
              </a:rPr>
              <a:t>Say:</a:t>
            </a:r>
            <a:endParaRPr lang="en-US">
              <a:cs typeface="Calibri"/>
            </a:endParaRPr>
          </a:p>
          <a:p>
            <a:r>
              <a:rPr lang="en-US">
                <a:cs typeface="Calibri"/>
              </a:rPr>
              <a:t>Now let's reflect on the teacher moves we observed in the video</a:t>
            </a:r>
          </a:p>
        </p:txBody>
      </p:sp>
      <p:sp>
        <p:nvSpPr>
          <p:cNvPr id="4" name="Slide Number Placeholder 3"/>
          <p:cNvSpPr>
            <a:spLocks noGrp="1"/>
          </p:cNvSpPr>
          <p:nvPr>
            <p:ph type="sldNum" sz="quarter" idx="5"/>
          </p:nvPr>
        </p:nvSpPr>
        <p:spPr/>
        <p:txBody>
          <a:bodyPr/>
          <a:lstStyle/>
          <a:p>
            <a:fld id="{E0FCAB4F-0F4D-435E-A03B-CEE40B93AEC8}" type="slidenum">
              <a:rPr lang="en-US" smtClean="0"/>
              <a:t>13</a:t>
            </a:fld>
            <a:endParaRPr lang="en-US"/>
          </a:p>
        </p:txBody>
      </p:sp>
    </p:spTree>
    <p:extLst>
      <p:ext uri="{BB962C8B-B14F-4D97-AF65-F5344CB8AC3E}">
        <p14:creationId xmlns:p14="http://schemas.microsoft.com/office/powerpoint/2010/main" val="2273876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a:t>
            </a:r>
            <a:r>
              <a:rPr lang="en-US"/>
              <a:t> 5 minutes</a:t>
            </a:r>
          </a:p>
          <a:p>
            <a:r>
              <a:rPr lang="en-US" b="1">
                <a:cs typeface="Calibri"/>
              </a:rPr>
              <a:t>Say:</a:t>
            </a:r>
            <a:r>
              <a:rPr lang="en-US">
                <a:cs typeface="Calibri"/>
              </a:rPr>
              <a:t> Now, let's debrief the lesson we just saw on the video by answering two questions:</a:t>
            </a:r>
          </a:p>
          <a:p>
            <a:r>
              <a:rPr lang="en-US">
                <a:cs typeface="Calibri"/>
              </a:rPr>
              <a:t>First, What teacher moves supported the execution of the station rotation model?</a:t>
            </a:r>
          </a:p>
          <a:p>
            <a:endParaRPr lang="en-US">
              <a:cs typeface="Calibri"/>
            </a:endParaRPr>
          </a:p>
          <a:p>
            <a:r>
              <a:rPr lang="en-US">
                <a:cs typeface="Calibri"/>
              </a:rPr>
              <a:t>Possible responses include but are not limited to</a:t>
            </a:r>
          </a:p>
          <a:p>
            <a:pPr marL="171450" indent="-171450">
              <a:buFont typeface="Symbol"/>
              <a:buChar char="•"/>
            </a:pPr>
            <a:r>
              <a:rPr lang="en-US"/>
              <a:t>Included station rotation pathways and descriptions of each station on PPT so students knew what was next</a:t>
            </a:r>
            <a:endParaRPr lang="en-US">
              <a:cs typeface="Calibri"/>
            </a:endParaRPr>
          </a:p>
          <a:p>
            <a:pPr marL="171450" indent="-171450">
              <a:buFont typeface="Symbol"/>
              <a:buChar char="•"/>
            </a:pPr>
            <a:r>
              <a:rPr lang="en-US"/>
              <a:t>Timers set and visible</a:t>
            </a:r>
            <a:endParaRPr lang="en-US">
              <a:cs typeface="Calibri"/>
            </a:endParaRPr>
          </a:p>
          <a:p>
            <a:pPr marL="171450" indent="-171450">
              <a:buFont typeface="Symbol"/>
              <a:buChar char="•"/>
            </a:pPr>
            <a:r>
              <a:rPr lang="en-US"/>
              <a:t>Aggressive monitoring, actively monitoring student progress and giving feedback in real time during student work time</a:t>
            </a:r>
            <a:endParaRPr lang="en-US">
              <a:cs typeface="Calibri"/>
            </a:endParaRPr>
          </a:p>
          <a:p>
            <a:pPr marL="171450" indent="-171450">
              <a:buFont typeface="Symbol"/>
              <a:buChar char="•"/>
            </a:pPr>
            <a:r>
              <a:rPr lang="en-US"/>
              <a:t>In a real class setting, the teacher would use the data from her aggressive monitoring to decide which station each student needed to visit first</a:t>
            </a:r>
            <a:endParaRPr lang="en-US">
              <a:cs typeface="Calibri"/>
            </a:endParaRPr>
          </a:p>
          <a:p>
            <a:pPr marL="171450" indent="-171450">
              <a:buFont typeface="Symbol"/>
              <a:buChar char="•"/>
            </a:pPr>
            <a:r>
              <a:rPr lang="en-US"/>
              <a:t>Using the materials from the curriculum within the station activities</a:t>
            </a:r>
            <a:endParaRPr lang="en-US">
              <a:cs typeface="Calibri"/>
            </a:endParaRPr>
          </a:p>
          <a:p>
            <a:endParaRPr lang="en-US">
              <a:cs typeface="Calibri"/>
            </a:endParaRPr>
          </a:p>
          <a:p>
            <a:endParaRPr lang="en-US">
              <a:cs typeface="Calibri"/>
            </a:endParaRPr>
          </a:p>
          <a:p>
            <a:r>
              <a:rPr lang="en-US">
                <a:cs typeface="Calibri"/>
              </a:rPr>
              <a:t>Give participants time to respond then …</a:t>
            </a:r>
          </a:p>
          <a:p>
            <a:r>
              <a:rPr lang="en-US" b="1">
                <a:cs typeface="Calibri"/>
              </a:rPr>
              <a:t>Say: </a:t>
            </a:r>
            <a:r>
              <a:rPr lang="en-US">
                <a:cs typeface="Calibri"/>
              </a:rPr>
              <a:t>Now, where did you see the components of a standards aligned lesson and the DTM?</a:t>
            </a:r>
          </a:p>
          <a:p>
            <a:endParaRPr lang="en-US"/>
          </a:p>
          <a:p>
            <a:r>
              <a:rPr lang="en-US">
                <a:cs typeface="Calibri"/>
              </a:rPr>
              <a:t>Possible responses include but are not limited to</a:t>
            </a:r>
            <a:endParaRPr lang="en-US"/>
          </a:p>
          <a:p>
            <a:pPr marL="171450" indent="-171450">
              <a:buFont typeface="Symbol"/>
              <a:buChar char="•"/>
            </a:pPr>
            <a:r>
              <a:rPr lang="en-US"/>
              <a:t>Blended learning rotations fit within the gradual release model, in this case the You Do in Pairs and You Do Independently stages were used for station rotations</a:t>
            </a:r>
            <a:endParaRPr lang="en-US">
              <a:cs typeface="Calibri"/>
            </a:endParaRPr>
          </a:p>
          <a:p>
            <a:pPr marL="171450" indent="-171450">
              <a:buFont typeface="Symbol"/>
              <a:buChar char="•"/>
            </a:pPr>
            <a:r>
              <a:rPr lang="en-US">
                <a:cs typeface="Calibri"/>
              </a:rPr>
              <a:t>Standards-aligned lesson tasks from the curriculum can be used in stations, see PLC guides for suggestions</a:t>
            </a:r>
          </a:p>
          <a:p>
            <a:pPr marL="171450" indent="-171450">
              <a:buFont typeface="Symbol"/>
              <a:buChar char="•"/>
            </a:pPr>
            <a:r>
              <a:rPr lang="en-US">
                <a:cs typeface="Calibri"/>
              </a:rPr>
              <a:t>Online curriculum platforms can be used in your stations to support digital engagement with standards-aligned tasks</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E0FCAB4F-0F4D-435E-A03B-CEE40B93AEC8}" type="slidenum">
              <a:rPr lang="en-US" smtClean="0"/>
              <a:t>14</a:t>
            </a:fld>
            <a:endParaRPr lang="en-US"/>
          </a:p>
        </p:txBody>
      </p:sp>
    </p:spTree>
    <p:extLst>
      <p:ext uri="{BB962C8B-B14F-4D97-AF65-F5344CB8AC3E}">
        <p14:creationId xmlns:p14="http://schemas.microsoft.com/office/powerpoint/2010/main" val="4205672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Time: </a:t>
            </a:r>
            <a:r>
              <a:rPr lang="en-US">
                <a:cs typeface="Calibri"/>
              </a:rPr>
              <a:t>15 seconds</a:t>
            </a:r>
            <a:endParaRPr lang="en-US" b="1">
              <a:cs typeface="Calibri"/>
            </a:endParaRPr>
          </a:p>
          <a:p>
            <a:r>
              <a:rPr lang="en-US" b="1">
                <a:cs typeface="Calibri"/>
              </a:rPr>
              <a:t>Say:</a:t>
            </a:r>
            <a:endParaRPr lang="en-US"/>
          </a:p>
          <a:p>
            <a:r>
              <a:rPr lang="en-US">
                <a:cs typeface="Calibri"/>
              </a:rPr>
              <a:t>Let's now talk about planning for blended learning station rotation.</a:t>
            </a:r>
          </a:p>
        </p:txBody>
      </p:sp>
      <p:sp>
        <p:nvSpPr>
          <p:cNvPr id="4" name="Slide Number Placeholder 3"/>
          <p:cNvSpPr>
            <a:spLocks noGrp="1"/>
          </p:cNvSpPr>
          <p:nvPr>
            <p:ph type="sldNum" sz="quarter" idx="5"/>
          </p:nvPr>
        </p:nvSpPr>
        <p:spPr/>
        <p:txBody>
          <a:bodyPr/>
          <a:lstStyle/>
          <a:p>
            <a:fld id="{E0FCAB4F-0F4D-435E-A03B-CEE40B93AEC8}" type="slidenum">
              <a:rPr lang="en-US" smtClean="0"/>
              <a:t>15</a:t>
            </a:fld>
            <a:endParaRPr lang="en-US"/>
          </a:p>
        </p:txBody>
      </p:sp>
    </p:spTree>
    <p:extLst>
      <p:ext uri="{BB962C8B-B14F-4D97-AF65-F5344CB8AC3E}">
        <p14:creationId xmlns:p14="http://schemas.microsoft.com/office/powerpoint/2010/main" val="2416119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Time: 30 seconds</a:t>
            </a:r>
          </a:p>
          <a:p>
            <a:r>
              <a:rPr lang="en-US" b="1">
                <a:cs typeface="Calibri"/>
              </a:rPr>
              <a:t>Do: </a:t>
            </a:r>
            <a:r>
              <a:rPr lang="en-US">
                <a:cs typeface="Calibri"/>
              </a:rPr>
              <a:t>Provide participants with the lesson planning documents.</a:t>
            </a:r>
          </a:p>
          <a:p>
            <a:r>
              <a:rPr lang="en-US" b="1">
                <a:cs typeface="Calibri"/>
              </a:rPr>
              <a:t>Say:</a:t>
            </a:r>
            <a:r>
              <a:rPr lang="en-US">
                <a:cs typeface="Calibri"/>
              </a:rPr>
              <a:t> At this time, lets take a look at the lesson planning documents from the model lesson.  Let's review the PLC Protocol and DTM documents and determine where the </a:t>
            </a:r>
            <a:r>
              <a:rPr lang="en-US" err="1">
                <a:cs typeface="Calibri"/>
              </a:rPr>
              <a:t>techer</a:t>
            </a:r>
            <a:r>
              <a:rPr lang="en-US">
                <a:cs typeface="Calibri"/>
              </a:rPr>
              <a:t> implemented the stations.</a:t>
            </a:r>
          </a:p>
        </p:txBody>
      </p:sp>
      <p:sp>
        <p:nvSpPr>
          <p:cNvPr id="4" name="Slide Number Placeholder 3"/>
          <p:cNvSpPr>
            <a:spLocks noGrp="1"/>
          </p:cNvSpPr>
          <p:nvPr>
            <p:ph type="sldNum" sz="quarter" idx="5"/>
          </p:nvPr>
        </p:nvSpPr>
        <p:spPr/>
        <p:txBody>
          <a:bodyPr/>
          <a:lstStyle/>
          <a:p>
            <a:fld id="{E0FCAB4F-0F4D-435E-A03B-CEE40B93AEC8}" type="slidenum">
              <a:rPr lang="en-US" smtClean="0"/>
              <a:t>16</a:t>
            </a:fld>
            <a:endParaRPr lang="en-US"/>
          </a:p>
        </p:txBody>
      </p:sp>
    </p:spTree>
    <p:extLst>
      <p:ext uri="{BB962C8B-B14F-4D97-AF65-F5344CB8AC3E}">
        <p14:creationId xmlns:p14="http://schemas.microsoft.com/office/powerpoint/2010/main" val="2846145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a:t>
            </a:r>
            <a:r>
              <a:rPr lang="en-US"/>
              <a:t> 1 minute</a:t>
            </a:r>
          </a:p>
          <a:p>
            <a:r>
              <a:rPr lang="en-US" b="1">
                <a:cs typeface="Calibri"/>
              </a:rPr>
              <a:t>Say: </a:t>
            </a:r>
            <a:r>
              <a:rPr lang="en-US">
                <a:cs typeface="Calibri"/>
              </a:rPr>
              <a:t>Next, lets review the process for supporting lesson planning with the station rotation model.  There are four steps which start with completing the PLC protocol for your content area, then determine the stations and where in the GRR/5E model those stations should be implemented, next, align your lesson to the Direct Teaching Model, and  finally utilize lesson materials and resources to execute the lesson. These steps are universal to any content area or grade level.</a:t>
            </a:r>
          </a:p>
        </p:txBody>
      </p:sp>
      <p:sp>
        <p:nvSpPr>
          <p:cNvPr id="4" name="Slide Number Placeholder 3"/>
          <p:cNvSpPr>
            <a:spLocks noGrp="1"/>
          </p:cNvSpPr>
          <p:nvPr>
            <p:ph type="sldNum" sz="quarter" idx="5"/>
          </p:nvPr>
        </p:nvSpPr>
        <p:spPr/>
        <p:txBody>
          <a:bodyPr/>
          <a:lstStyle/>
          <a:p>
            <a:fld id="{E0FCAB4F-0F4D-435E-A03B-CEE40B93AEC8}" type="slidenum">
              <a:rPr lang="en-US" smtClean="0"/>
              <a:t>17</a:t>
            </a:fld>
            <a:endParaRPr lang="en-US"/>
          </a:p>
        </p:txBody>
      </p:sp>
    </p:spTree>
    <p:extLst>
      <p:ext uri="{BB962C8B-B14F-4D97-AF65-F5344CB8AC3E}">
        <p14:creationId xmlns:p14="http://schemas.microsoft.com/office/powerpoint/2010/main" val="3779423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5 minutes</a:t>
            </a:r>
          </a:p>
          <a:p>
            <a:r>
              <a:rPr lang="en-US" b="1">
                <a:cs typeface="Calibri"/>
              </a:rPr>
              <a:t>Say: </a:t>
            </a:r>
            <a:r>
              <a:rPr lang="en-US">
                <a:cs typeface="Calibri"/>
              </a:rPr>
              <a:t>Thinking about the process and over the provided lesson planning documents, let's talk about these two questions. </a:t>
            </a:r>
          </a:p>
        </p:txBody>
      </p:sp>
      <p:sp>
        <p:nvSpPr>
          <p:cNvPr id="4" name="Slide Number Placeholder 3"/>
          <p:cNvSpPr>
            <a:spLocks noGrp="1"/>
          </p:cNvSpPr>
          <p:nvPr>
            <p:ph type="sldNum" sz="quarter" idx="5"/>
          </p:nvPr>
        </p:nvSpPr>
        <p:spPr/>
        <p:txBody>
          <a:bodyPr/>
          <a:lstStyle/>
          <a:p>
            <a:fld id="{E0FCAB4F-0F4D-435E-A03B-CEE40B93AEC8}" type="slidenum">
              <a:rPr lang="en-US" smtClean="0"/>
              <a:t>18</a:t>
            </a:fld>
            <a:endParaRPr lang="en-US"/>
          </a:p>
        </p:txBody>
      </p:sp>
    </p:spTree>
    <p:extLst>
      <p:ext uri="{BB962C8B-B14F-4D97-AF65-F5344CB8AC3E}">
        <p14:creationId xmlns:p14="http://schemas.microsoft.com/office/powerpoint/2010/main" val="393532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a:t>
            </a:r>
            <a:r>
              <a:rPr lang="en-US"/>
              <a:t> 30 seconds</a:t>
            </a:r>
          </a:p>
          <a:p>
            <a:r>
              <a:rPr lang="en-US" b="1">
                <a:cs typeface="Calibri"/>
              </a:rPr>
              <a:t>Say: </a:t>
            </a:r>
            <a:r>
              <a:rPr lang="en-US">
                <a:cs typeface="Calibri"/>
              </a:rPr>
              <a:t>In the quarter four PLC protocol documents housed in the Curricular Initiative folder, recommendations for blended learning  have been embedded. The first image is from an ELA protocol document, the second image is from Science which is question 5B (that’s new question), and the last image is from a Math PLC protocol document. </a:t>
            </a:r>
          </a:p>
        </p:txBody>
      </p:sp>
      <p:sp>
        <p:nvSpPr>
          <p:cNvPr id="4" name="Slide Number Placeholder 3"/>
          <p:cNvSpPr>
            <a:spLocks noGrp="1"/>
          </p:cNvSpPr>
          <p:nvPr>
            <p:ph type="sldNum" sz="quarter" idx="5"/>
          </p:nvPr>
        </p:nvSpPr>
        <p:spPr/>
        <p:txBody>
          <a:bodyPr/>
          <a:lstStyle/>
          <a:p>
            <a:fld id="{E0FCAB4F-0F4D-435E-A03B-CEE40B93AEC8}" type="slidenum">
              <a:rPr lang="en-US" smtClean="0"/>
              <a:t>19</a:t>
            </a:fld>
            <a:endParaRPr lang="en-US"/>
          </a:p>
        </p:txBody>
      </p:sp>
    </p:spTree>
    <p:extLst>
      <p:ext uri="{BB962C8B-B14F-4D97-AF65-F5344CB8AC3E}">
        <p14:creationId xmlns:p14="http://schemas.microsoft.com/office/powerpoint/2010/main" val="1281785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a:t>
            </a:r>
            <a:r>
              <a:rPr lang="en-US"/>
              <a:t> 30 seconds</a:t>
            </a:r>
          </a:p>
          <a:p>
            <a:r>
              <a:rPr lang="en-US" b="1">
                <a:cs typeface="Calibri"/>
              </a:rPr>
              <a:t>Say: </a:t>
            </a:r>
            <a:r>
              <a:rPr lang="en-US">
                <a:cs typeface="Calibri"/>
              </a:rPr>
              <a:t>In the quarter four PLC protocol documents housed in the Curricular Initiative folder, recommendations for blended learning  have been embedded. The first image is from an ELA protocol document, the second image is from Science which is question 5B (that’s new question), and the last image is from a Math PLC protocol document. </a:t>
            </a:r>
          </a:p>
        </p:txBody>
      </p:sp>
      <p:sp>
        <p:nvSpPr>
          <p:cNvPr id="4" name="Slide Number Placeholder 3"/>
          <p:cNvSpPr>
            <a:spLocks noGrp="1"/>
          </p:cNvSpPr>
          <p:nvPr>
            <p:ph type="sldNum" sz="quarter" idx="5"/>
          </p:nvPr>
        </p:nvSpPr>
        <p:spPr/>
        <p:txBody>
          <a:bodyPr/>
          <a:lstStyle/>
          <a:p>
            <a:fld id="{E0FCAB4F-0F4D-435E-A03B-CEE40B93AEC8}" type="slidenum">
              <a:rPr lang="en-US" smtClean="0"/>
              <a:t>20</a:t>
            </a:fld>
            <a:endParaRPr lang="en-US"/>
          </a:p>
        </p:txBody>
      </p:sp>
    </p:spTree>
    <p:extLst>
      <p:ext uri="{BB962C8B-B14F-4D97-AF65-F5344CB8AC3E}">
        <p14:creationId xmlns:p14="http://schemas.microsoft.com/office/powerpoint/2010/main" val="270931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pPr>
            <a:r>
              <a:rPr lang="en-US" b="1"/>
              <a:t>Time: </a:t>
            </a:r>
            <a:r>
              <a:rPr lang="en-US"/>
              <a:t>1 min. </a:t>
            </a:r>
          </a:p>
          <a:p>
            <a:pPr>
              <a:lnSpc>
                <a:spcPct val="114999"/>
              </a:lnSpc>
            </a:pPr>
            <a:r>
              <a:rPr lang="en-US" b="1"/>
              <a:t>Facilitator Notes:</a:t>
            </a:r>
            <a:endParaRPr lang="en-US"/>
          </a:p>
          <a:p>
            <a:pPr marL="457200" indent="-317500">
              <a:lnSpc>
                <a:spcPct val="114999"/>
              </a:lnSpc>
              <a:buFont typeface="Arial"/>
              <a:buChar char="•"/>
            </a:pPr>
            <a:r>
              <a:rPr lang="en-US"/>
              <a:t>Paraphrase  the Vision for Student Success. </a:t>
            </a:r>
            <a:endParaRPr lang="en-US">
              <a:cs typeface="Calibri"/>
            </a:endParaRPr>
          </a:p>
          <a:p>
            <a:pPr marL="457200" indent="-317500">
              <a:lnSpc>
                <a:spcPct val="114999"/>
              </a:lnSpc>
              <a:buFont typeface="Arial"/>
              <a:buChar char="•"/>
            </a:pPr>
            <a:r>
              <a:rPr lang="en-US"/>
              <a:t>You may choose to have participants read and/or call out any terms  or phrases that resonate with them.</a:t>
            </a:r>
            <a:endParaRPr lang="en-US">
              <a:cs typeface="Calibri"/>
            </a:endParaRPr>
          </a:p>
          <a:p>
            <a:pPr marL="457200" indent="-228600"/>
            <a:endParaRPr lang="en-US"/>
          </a:p>
          <a:p>
            <a:endParaRPr lang="en-US">
              <a:cs typeface="Calibri"/>
            </a:endParaRPr>
          </a:p>
        </p:txBody>
      </p:sp>
      <p:sp>
        <p:nvSpPr>
          <p:cNvPr id="4" name="Slide Number Placeholder 3"/>
          <p:cNvSpPr>
            <a:spLocks noGrp="1"/>
          </p:cNvSpPr>
          <p:nvPr>
            <p:ph type="sldNum" sz="quarter" idx="5"/>
          </p:nvPr>
        </p:nvSpPr>
        <p:spPr/>
        <p:txBody>
          <a:bodyPr/>
          <a:lstStyle/>
          <a:p>
            <a:fld id="{E0FCAB4F-0F4D-435E-A03B-CEE40B93AEC8}" type="slidenum">
              <a:rPr lang="en-US" smtClean="0"/>
              <a:t>2</a:t>
            </a:fld>
            <a:endParaRPr lang="en-US"/>
          </a:p>
        </p:txBody>
      </p:sp>
    </p:spTree>
    <p:extLst>
      <p:ext uri="{BB962C8B-B14F-4D97-AF65-F5344CB8AC3E}">
        <p14:creationId xmlns:p14="http://schemas.microsoft.com/office/powerpoint/2010/main" val="1775729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a:t>
            </a:r>
            <a:r>
              <a:rPr lang="en-US"/>
              <a:t> 1 minute</a:t>
            </a:r>
          </a:p>
          <a:p>
            <a:r>
              <a:rPr lang="en-US" b="1">
                <a:cs typeface="Calibri"/>
              </a:rPr>
              <a:t>Say: </a:t>
            </a:r>
            <a:r>
              <a:rPr lang="en-US">
                <a:cs typeface="Calibri"/>
              </a:rPr>
              <a:t>When you are planning for the station rotation model, consider the following questions to ensure alignment with the standards. What do students need know and be able to do (this is linked directly with the PBO)? How many stations are needed to execute the lesson effectively? How will you leverage the instructional resources in the offline and online stations? What skills will students need to access these resources independently (for example a step sheet/ instructions to access it)? What are the procedures and routines needed to facilitate the rotations? Lastly, how will how student accountable for the learning and assess their progress?</a:t>
            </a:r>
            <a:endParaRPr lang="en-US"/>
          </a:p>
        </p:txBody>
      </p:sp>
      <p:sp>
        <p:nvSpPr>
          <p:cNvPr id="4" name="Slide Number Placeholder 3"/>
          <p:cNvSpPr>
            <a:spLocks noGrp="1"/>
          </p:cNvSpPr>
          <p:nvPr>
            <p:ph type="sldNum" sz="quarter" idx="5"/>
          </p:nvPr>
        </p:nvSpPr>
        <p:spPr/>
        <p:txBody>
          <a:bodyPr/>
          <a:lstStyle/>
          <a:p>
            <a:fld id="{E0FCAB4F-0F4D-435E-A03B-CEE40B93AEC8}" type="slidenum">
              <a:rPr lang="en-US" smtClean="0"/>
              <a:t>21</a:t>
            </a:fld>
            <a:endParaRPr lang="en-US"/>
          </a:p>
        </p:txBody>
      </p:sp>
    </p:spTree>
    <p:extLst>
      <p:ext uri="{BB962C8B-B14F-4D97-AF65-F5344CB8AC3E}">
        <p14:creationId xmlns:p14="http://schemas.microsoft.com/office/powerpoint/2010/main" val="779441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2 min.</a:t>
            </a:r>
            <a:endParaRPr lang="en-US"/>
          </a:p>
          <a:p>
            <a:pPr>
              <a:spcBef>
                <a:spcPct val="0"/>
              </a:spcBef>
            </a:pPr>
            <a:r>
              <a:rPr lang="en-US" b="1"/>
              <a:t>Say: If you recall, during DLD E2L displayed photos as example of each system and process need for the implementation of the Blended Learning Station Rotation. The areas of consider are communication ( who will let students know what to do and the schedule of the rotation), rotation ( Are the stations moving to them or not), organization (How will you keep the materials accessible to you and students?), transitions ( Will students rotate? How will the process roll out seamlessly?), and grouping ( How will you leverage the data you are collecting during Do Now, We Do, and etc.. to inform the instructional grouping?)</a:t>
            </a:r>
            <a:endParaRPr lang="en-US"/>
          </a:p>
        </p:txBody>
      </p:sp>
      <p:sp>
        <p:nvSpPr>
          <p:cNvPr id="4" name="Slide Number Placeholder 3"/>
          <p:cNvSpPr>
            <a:spLocks noGrp="1"/>
          </p:cNvSpPr>
          <p:nvPr>
            <p:ph type="sldNum" sz="quarter" idx="5"/>
          </p:nvPr>
        </p:nvSpPr>
        <p:spPr/>
        <p:txBody>
          <a:bodyPr/>
          <a:lstStyle/>
          <a:p>
            <a:fld id="{E0FCAB4F-0F4D-435E-A03B-CEE40B93AEC8}" type="slidenum">
              <a:rPr lang="en-US" smtClean="0"/>
              <a:t>22</a:t>
            </a:fld>
            <a:endParaRPr lang="en-US"/>
          </a:p>
        </p:txBody>
      </p:sp>
    </p:spTree>
    <p:extLst>
      <p:ext uri="{BB962C8B-B14F-4D97-AF65-F5344CB8AC3E}">
        <p14:creationId xmlns:p14="http://schemas.microsoft.com/office/powerpoint/2010/main" val="2664591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2 min.</a:t>
            </a:r>
            <a:endParaRPr lang="en-US"/>
          </a:p>
          <a:p>
            <a:pPr>
              <a:spcBef>
                <a:spcPct val="0"/>
              </a:spcBef>
            </a:pPr>
            <a:r>
              <a:rPr lang="en-US" b="1"/>
              <a:t>Say: </a:t>
            </a:r>
            <a:r>
              <a:rPr lang="en-US"/>
              <a:t>At this point, you probably have some questions. What are the look </a:t>
            </a:r>
            <a:r>
              <a:rPr lang="en-US" err="1"/>
              <a:t>fors</a:t>
            </a:r>
            <a:r>
              <a:rPr lang="en-US"/>
              <a:t>? What do I need to do? Here is a list of look </a:t>
            </a:r>
            <a:r>
              <a:rPr lang="en-US" err="1"/>
              <a:t>fors</a:t>
            </a:r>
            <a:r>
              <a:rPr lang="en-US"/>
              <a:t> during the implementation of the station rotation model. Utilizing grade appropriate materials which means that you are using the district provided curriculum and approved resources, Providing teacher feedback, effectively managing instructional time, allowing students to have choice, monitoring students to justify groupings, intentionally preparing for the teacher-led, offline, intervention, and online station with distinction between the stations, providing opportunities for peer collaboration, and making considerations for student movement/transition, integrated learning, and the differentiated learning levels of all students. </a:t>
            </a:r>
          </a:p>
        </p:txBody>
      </p:sp>
      <p:sp>
        <p:nvSpPr>
          <p:cNvPr id="4" name="Slide Number Placeholder 3"/>
          <p:cNvSpPr>
            <a:spLocks noGrp="1"/>
          </p:cNvSpPr>
          <p:nvPr>
            <p:ph type="sldNum" sz="quarter" idx="5"/>
          </p:nvPr>
        </p:nvSpPr>
        <p:spPr/>
        <p:txBody>
          <a:bodyPr/>
          <a:lstStyle/>
          <a:p>
            <a:fld id="{E0FCAB4F-0F4D-435E-A03B-CEE40B93AEC8}" type="slidenum">
              <a:rPr lang="en-US" smtClean="0"/>
              <a:t>23</a:t>
            </a:fld>
            <a:endParaRPr lang="en-US"/>
          </a:p>
        </p:txBody>
      </p:sp>
    </p:spTree>
    <p:extLst>
      <p:ext uri="{BB962C8B-B14F-4D97-AF65-F5344CB8AC3E}">
        <p14:creationId xmlns:p14="http://schemas.microsoft.com/office/powerpoint/2010/main" val="4245813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1 min.</a:t>
            </a:r>
            <a:endParaRPr lang="en-US"/>
          </a:p>
          <a:p>
            <a:pPr>
              <a:spcBef>
                <a:spcPct val="0"/>
              </a:spcBef>
            </a:pPr>
            <a:r>
              <a:rPr lang="en-US" b="1"/>
              <a:t>Say: </a:t>
            </a:r>
            <a:r>
              <a:rPr lang="en-US"/>
              <a:t>Keep in mind that the district-wide implementation date for blended learning is April 4th. Device options include 1:1 student device ( meaning all of your students have their own device that they can utilize), Computer lab rotation schedule ( which means having students go to the computer lab to engage with the online station opportunities), and 5- 10 laptops per classroom station ( This could have two different looks: students with devices share their with those that don't, or check out computers from the Laptop cart).</a:t>
            </a:r>
          </a:p>
        </p:txBody>
      </p:sp>
      <p:sp>
        <p:nvSpPr>
          <p:cNvPr id="4" name="Slide Number Placeholder 3"/>
          <p:cNvSpPr>
            <a:spLocks noGrp="1"/>
          </p:cNvSpPr>
          <p:nvPr>
            <p:ph type="sldNum" sz="quarter" idx="5"/>
          </p:nvPr>
        </p:nvSpPr>
        <p:spPr/>
        <p:txBody>
          <a:bodyPr/>
          <a:lstStyle/>
          <a:p>
            <a:fld id="{E0FCAB4F-0F4D-435E-A03B-CEE40B93AEC8}" type="slidenum">
              <a:rPr lang="en-US" smtClean="0"/>
              <a:t>24</a:t>
            </a:fld>
            <a:endParaRPr lang="en-US"/>
          </a:p>
        </p:txBody>
      </p:sp>
    </p:spTree>
    <p:extLst>
      <p:ext uri="{BB962C8B-B14F-4D97-AF65-F5344CB8AC3E}">
        <p14:creationId xmlns:p14="http://schemas.microsoft.com/office/powerpoint/2010/main" val="3352890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a:t>
            </a:r>
            <a:r>
              <a:rPr lang="en-US"/>
              <a:t>: 1 minute</a:t>
            </a:r>
          </a:p>
          <a:p>
            <a:r>
              <a:rPr lang="en-US" b="1">
                <a:cs typeface="Calibri"/>
              </a:rPr>
              <a:t>Say: </a:t>
            </a:r>
            <a:r>
              <a:rPr lang="en-US">
                <a:cs typeface="Calibri"/>
              </a:rPr>
              <a:t>Now let's recap this section.  Some of our key ideas include: planning a station rotation model should include an online, offline, and teacher-led station.  This type of lesson allows students to engage deeply with the standards and we know MSCS has the resources available to assist with the implementation of blended learning. </a:t>
            </a:r>
          </a:p>
        </p:txBody>
      </p:sp>
      <p:sp>
        <p:nvSpPr>
          <p:cNvPr id="4" name="Slide Number Placeholder 3"/>
          <p:cNvSpPr>
            <a:spLocks noGrp="1"/>
          </p:cNvSpPr>
          <p:nvPr>
            <p:ph type="sldNum" sz="quarter" idx="5"/>
          </p:nvPr>
        </p:nvSpPr>
        <p:spPr/>
        <p:txBody>
          <a:bodyPr/>
          <a:lstStyle/>
          <a:p>
            <a:fld id="{E0FCAB4F-0F4D-435E-A03B-CEE40B93AEC8}" type="slidenum">
              <a:rPr lang="en-US" smtClean="0"/>
              <a:t>25</a:t>
            </a:fld>
            <a:endParaRPr lang="en-US"/>
          </a:p>
        </p:txBody>
      </p:sp>
    </p:spTree>
    <p:extLst>
      <p:ext uri="{BB962C8B-B14F-4D97-AF65-F5344CB8AC3E}">
        <p14:creationId xmlns:p14="http://schemas.microsoft.com/office/powerpoint/2010/main" val="725116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a:t>
            </a:r>
            <a:r>
              <a:rPr lang="en-US"/>
              <a:t>: 2 minutes</a:t>
            </a:r>
          </a:p>
          <a:p>
            <a:r>
              <a:rPr lang="en-US" b="1"/>
              <a:t>Say: </a:t>
            </a:r>
            <a:r>
              <a:rPr lang="en-US"/>
              <a:t>Take about a minute to answer the Pause and Reflect question on the slide in the chat. </a:t>
            </a:r>
          </a:p>
          <a:p>
            <a:r>
              <a:rPr lang="en-US" b="1">
                <a:cs typeface="Calibri"/>
              </a:rPr>
              <a:t>Do:</a:t>
            </a:r>
            <a:r>
              <a:rPr lang="en-US">
                <a:cs typeface="Calibri"/>
              </a:rPr>
              <a:t> Read the question. How does this model inform your next steps when planning to implement station rotation in your classroom? Option 2: Have a participant read the question. </a:t>
            </a:r>
          </a:p>
          <a:p>
            <a:pPr rtl="0" fontAlgn="base"/>
            <a:r>
              <a:rPr lang="en-US" sz="1200" b="0" i="0" kern="1200">
                <a:solidFill>
                  <a:schemeClr val="tx1"/>
                </a:solidFill>
                <a:effectLst/>
                <a:latin typeface="+mn-lt"/>
                <a:ea typeface="+mn-ea"/>
                <a:cs typeface="+mn-cs"/>
              </a:rPr>
              <a:t>Participants can do a turn and talk, jot down an answer on a post it, or any other engagement strategy that is appropriate to your setting.</a:t>
            </a:r>
            <a:endParaRPr lang="en-US" b="0" i="0">
              <a:effectLst/>
            </a:endParaRPr>
          </a:p>
          <a:p>
            <a:pPr rtl="0" fontAlgn="base"/>
            <a:r>
              <a:rPr lang="en-US" sz="1200" b="0" i="0" kern="1200">
                <a:solidFill>
                  <a:schemeClr val="tx1"/>
                </a:solidFill>
                <a:effectLst/>
                <a:latin typeface="+mn-lt"/>
                <a:ea typeface="+mn-ea"/>
                <a:cs typeface="+mn-cs"/>
              </a:rPr>
              <a:t>​</a:t>
            </a:r>
            <a:endParaRPr lang="en-US" b="0" i="0">
              <a:effectLst/>
            </a:endParaRPr>
          </a:p>
          <a:p>
            <a:pPr rtl="0" fontAlgn="base"/>
            <a:r>
              <a:rPr lang="en-US" sz="1200" b="1" i="0" u="none" strike="noStrike" kern="1200">
                <a:solidFill>
                  <a:schemeClr val="tx1"/>
                </a:solidFill>
                <a:effectLst/>
                <a:latin typeface="+mn-lt"/>
                <a:ea typeface="+mn-ea"/>
                <a:cs typeface="+mn-cs"/>
              </a:rPr>
              <a:t>Facilitator Note:</a:t>
            </a:r>
            <a:r>
              <a:rPr lang="en-US" sz="1200" b="0" i="0" u="none" strike="noStrike" kern="1200">
                <a:solidFill>
                  <a:schemeClr val="tx1"/>
                </a:solidFill>
                <a:effectLst/>
                <a:latin typeface="+mn-lt"/>
                <a:ea typeface="+mn-ea"/>
                <a:cs typeface="+mn-cs"/>
              </a:rPr>
              <a:t> Allow two to three volunteers to share their answers </a:t>
            </a:r>
            <a:endParaRPr lang="en-US" b="0" i="0">
              <a:effectLst/>
            </a:endParaRPr>
          </a:p>
          <a:p>
            <a:endParaRPr lang="en-US">
              <a:cs typeface="Calibri"/>
            </a:endParaRPr>
          </a:p>
        </p:txBody>
      </p:sp>
      <p:sp>
        <p:nvSpPr>
          <p:cNvPr id="4" name="Slide Number Placeholder 3"/>
          <p:cNvSpPr>
            <a:spLocks noGrp="1"/>
          </p:cNvSpPr>
          <p:nvPr>
            <p:ph type="sldNum" sz="quarter" idx="5"/>
          </p:nvPr>
        </p:nvSpPr>
        <p:spPr/>
        <p:txBody>
          <a:bodyPr/>
          <a:lstStyle/>
          <a:p>
            <a:fld id="{E0FCAB4F-0F4D-435E-A03B-CEE40B93AEC8}" type="slidenum">
              <a:rPr lang="en-US" smtClean="0"/>
              <a:t>26</a:t>
            </a:fld>
            <a:endParaRPr lang="en-US"/>
          </a:p>
        </p:txBody>
      </p:sp>
    </p:spTree>
    <p:extLst>
      <p:ext uri="{BB962C8B-B14F-4D97-AF65-F5344CB8AC3E}">
        <p14:creationId xmlns:p14="http://schemas.microsoft.com/office/powerpoint/2010/main" val="1883353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1 min. </a:t>
            </a:r>
            <a:endParaRPr lang="en-US">
              <a:cs typeface="Calibri"/>
            </a:endParaRPr>
          </a:p>
          <a:p>
            <a:pPr>
              <a:spcBef>
                <a:spcPct val="0"/>
              </a:spcBef>
            </a:pPr>
            <a:r>
              <a:rPr lang="en-US" b="1"/>
              <a:t>Say:  </a:t>
            </a:r>
            <a:r>
              <a:rPr lang="en-US"/>
              <a:t>So did we meet our learning outcomes for today as a result of today's sessions, participants will be able to plan standards, aligned lessons using the PLC Planning guide and identify curricular opportunities to implement blended learning station rotations within the direct teaching model.</a:t>
            </a:r>
            <a:endParaRPr lang="en-US">
              <a:cs typeface="Calibri"/>
            </a:endParaRPr>
          </a:p>
          <a:p>
            <a:pPr>
              <a:spcBef>
                <a:spcPct val="0"/>
              </a:spcBef>
            </a:pPr>
            <a:endParaRPr lang="en-US"/>
          </a:p>
          <a:p>
            <a:pPr>
              <a:spcBef>
                <a:spcPct val="0"/>
              </a:spcBef>
            </a:pPr>
            <a:endParaRPr lang="en-US"/>
          </a:p>
        </p:txBody>
      </p:sp>
      <p:sp>
        <p:nvSpPr>
          <p:cNvPr id="4" name="Slide Number Placeholder 3"/>
          <p:cNvSpPr>
            <a:spLocks noGrp="1"/>
          </p:cNvSpPr>
          <p:nvPr>
            <p:ph type="sldNum" sz="quarter" idx="5"/>
          </p:nvPr>
        </p:nvSpPr>
        <p:spPr/>
        <p:txBody>
          <a:bodyPr/>
          <a:lstStyle/>
          <a:p>
            <a:fld id="{E0FCAB4F-0F4D-435E-A03B-CEE40B93AEC8}" type="slidenum">
              <a:rPr lang="en-US" smtClean="0"/>
              <a:t>27</a:t>
            </a:fld>
            <a:endParaRPr lang="en-US"/>
          </a:p>
        </p:txBody>
      </p:sp>
    </p:spTree>
    <p:extLst>
      <p:ext uri="{BB962C8B-B14F-4D97-AF65-F5344CB8AC3E}">
        <p14:creationId xmlns:p14="http://schemas.microsoft.com/office/powerpoint/2010/main" val="170311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1 minute</a:t>
            </a:r>
            <a:endParaRPr lang="en-US"/>
          </a:p>
          <a:p>
            <a:r>
              <a:rPr lang="en-US" b="1"/>
              <a:t>SAY: </a:t>
            </a:r>
            <a:r>
              <a:rPr lang="en-US"/>
              <a:t>As we are thinking about the next steps on how to utilize the information gained through engaging in today’s session on Implementing the Blended Learning Station Rotation Model, we are asking that you complete the Bridge to Practice here next week.</a:t>
            </a:r>
            <a:endParaRPr lang="en-US">
              <a:cs typeface="Calibri"/>
            </a:endParaRPr>
          </a:p>
          <a:p>
            <a:endParaRPr lang="en-US"/>
          </a:p>
          <a:p>
            <a:r>
              <a:rPr lang="en-US" b="1"/>
              <a:t>Facilitator Note:</a:t>
            </a:r>
            <a:r>
              <a:rPr lang="en-US"/>
              <a:t> Ask participants to read the plan, prepare, and do. Option 2, say: As we prepare for next steps, remember to plan by accessing curriculum resources which includes the PLC protocol document to ensure alignment with station rotations with lesson(s). Keep in mind that you must determine when the teacher-led, online, and offline station will occur during the Direct Teaching Model ( For example, We Do, You Do in Pairs, etc..... and for Science  which phase of 5E (Engage, Explore, Explain, Elaborate, Evaluate). </a:t>
            </a:r>
            <a:endParaRPr lang="en-US">
              <a:cs typeface="Calibri"/>
            </a:endParaRPr>
          </a:p>
        </p:txBody>
      </p:sp>
      <p:sp>
        <p:nvSpPr>
          <p:cNvPr id="4" name="Slide Number Placeholder 3"/>
          <p:cNvSpPr>
            <a:spLocks noGrp="1"/>
          </p:cNvSpPr>
          <p:nvPr>
            <p:ph type="sldNum" sz="quarter" idx="5"/>
          </p:nvPr>
        </p:nvSpPr>
        <p:spPr/>
        <p:txBody>
          <a:bodyPr/>
          <a:lstStyle/>
          <a:p>
            <a:fld id="{E0FCAB4F-0F4D-435E-A03B-CEE40B93AEC8}" type="slidenum">
              <a:rPr lang="en-US" smtClean="0"/>
              <a:t>28</a:t>
            </a:fld>
            <a:endParaRPr lang="en-US"/>
          </a:p>
        </p:txBody>
      </p:sp>
    </p:spTree>
    <p:extLst>
      <p:ext uri="{BB962C8B-B14F-4D97-AF65-F5344CB8AC3E}">
        <p14:creationId xmlns:p14="http://schemas.microsoft.com/office/powerpoint/2010/main" val="248872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Time:</a:t>
            </a:r>
            <a:r>
              <a:rPr lang="en-US">
                <a:cs typeface="Calibri"/>
              </a:rPr>
              <a:t> 3 mins</a:t>
            </a:r>
          </a:p>
          <a:p>
            <a:r>
              <a:rPr lang="en-US" b="1">
                <a:cs typeface="Calibri"/>
              </a:rPr>
              <a:t>Say:</a:t>
            </a:r>
            <a:r>
              <a:rPr lang="en-US">
                <a:cs typeface="Calibri"/>
              </a:rPr>
              <a:t> Now let's take a few minutes to reflect on the session and share out on the following question: What </a:t>
            </a:r>
            <a:r>
              <a:rPr lang="en-US"/>
              <a:t>will be your next steps for implementing station rotations in your classroom?</a:t>
            </a:r>
            <a:endParaRPr lang="en-US">
              <a:cs typeface="Calibri"/>
            </a:endParaRPr>
          </a:p>
          <a:p>
            <a:endParaRPr lang="en-US">
              <a:cs typeface="Calibri"/>
            </a:endParaRPr>
          </a:p>
          <a:p>
            <a:r>
              <a:rPr lang="en-US" b="1">
                <a:cs typeface="Calibri"/>
              </a:rPr>
              <a:t>Do: </a:t>
            </a:r>
            <a:r>
              <a:rPr lang="en-US">
                <a:cs typeface="Calibri"/>
              </a:rPr>
              <a:t>Have participants share out </a:t>
            </a:r>
          </a:p>
        </p:txBody>
      </p:sp>
      <p:sp>
        <p:nvSpPr>
          <p:cNvPr id="4" name="Slide Number Placeholder 3"/>
          <p:cNvSpPr>
            <a:spLocks noGrp="1"/>
          </p:cNvSpPr>
          <p:nvPr>
            <p:ph type="sldNum" sz="quarter" idx="5"/>
          </p:nvPr>
        </p:nvSpPr>
        <p:spPr/>
        <p:txBody>
          <a:bodyPr/>
          <a:lstStyle/>
          <a:p>
            <a:fld id="{E0FCAB4F-0F4D-435E-A03B-CEE40B93AEC8}" type="slidenum">
              <a:rPr lang="en-US" smtClean="0"/>
              <a:t>29</a:t>
            </a:fld>
            <a:endParaRPr lang="en-US"/>
          </a:p>
        </p:txBody>
      </p:sp>
    </p:spTree>
    <p:extLst>
      <p:ext uri="{BB962C8B-B14F-4D97-AF65-F5344CB8AC3E}">
        <p14:creationId xmlns:p14="http://schemas.microsoft.com/office/powerpoint/2010/main" val="1701786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a:t>
            </a:r>
            <a:r>
              <a:rPr lang="en-US"/>
              <a:t>30 seconds</a:t>
            </a:r>
          </a:p>
          <a:p>
            <a:r>
              <a:rPr lang="en-US" b="1"/>
              <a:t>Say: </a:t>
            </a:r>
            <a:r>
              <a:rPr lang="en-US"/>
              <a:t>It is now time to participate in our District Roar. Please join me.</a:t>
            </a:r>
          </a:p>
          <a:p>
            <a:r>
              <a:rPr lang="en-US"/>
              <a:t>Do: Begin reciting the roar.</a:t>
            </a:r>
          </a:p>
          <a:p>
            <a:endParaRPr lang="en-US"/>
          </a:p>
          <a:p>
            <a:r>
              <a:rPr lang="en-US" b="1"/>
              <a:t>Lead the Roar!</a:t>
            </a:r>
            <a:endParaRPr lang="en-US"/>
          </a:p>
        </p:txBody>
      </p:sp>
      <p:sp>
        <p:nvSpPr>
          <p:cNvPr id="4" name="Slide Number Placeholder 3"/>
          <p:cNvSpPr>
            <a:spLocks noGrp="1"/>
          </p:cNvSpPr>
          <p:nvPr>
            <p:ph type="sldNum" sz="quarter" idx="5"/>
          </p:nvPr>
        </p:nvSpPr>
        <p:spPr/>
        <p:txBody>
          <a:bodyPr/>
          <a:lstStyle/>
          <a:p>
            <a:fld id="{E0FCAB4F-0F4D-435E-A03B-CEE40B93AEC8}" type="slidenum">
              <a:rPr lang="en-US" smtClean="0"/>
              <a:t>30</a:t>
            </a:fld>
            <a:endParaRPr lang="en-US"/>
          </a:p>
        </p:txBody>
      </p:sp>
    </p:spTree>
    <p:extLst>
      <p:ext uri="{BB962C8B-B14F-4D97-AF65-F5344CB8AC3E}">
        <p14:creationId xmlns:p14="http://schemas.microsoft.com/office/powerpoint/2010/main" val="349354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pPr>
            <a:r>
              <a:rPr lang="en-US" b="1"/>
              <a:t>Time: 30 Seconds</a:t>
            </a:r>
            <a:endParaRPr lang="en-US"/>
          </a:p>
          <a:p>
            <a:pPr>
              <a:lnSpc>
                <a:spcPct val="114999"/>
              </a:lnSpc>
            </a:pPr>
            <a:r>
              <a:rPr lang="en-US" b="1" i="1"/>
              <a:t>Facilitator Notes: Implementing blended learning is one of the innovative approaches to learning that supports our Reimagining 901 plan.</a:t>
            </a:r>
            <a:endParaRPr lang="en-US"/>
          </a:p>
        </p:txBody>
      </p:sp>
      <p:sp>
        <p:nvSpPr>
          <p:cNvPr id="4" name="Slide Number Placeholder 3"/>
          <p:cNvSpPr>
            <a:spLocks noGrp="1"/>
          </p:cNvSpPr>
          <p:nvPr>
            <p:ph type="sldNum" sz="quarter" idx="5"/>
          </p:nvPr>
        </p:nvSpPr>
        <p:spPr/>
        <p:txBody>
          <a:bodyPr/>
          <a:lstStyle/>
          <a:p>
            <a:fld id="{E0FCAB4F-0F4D-435E-A03B-CEE40B93AEC8}" type="slidenum">
              <a:rPr lang="en-US" smtClean="0"/>
              <a:t>3</a:t>
            </a:fld>
            <a:endParaRPr lang="en-US"/>
          </a:p>
        </p:txBody>
      </p:sp>
    </p:spTree>
    <p:extLst>
      <p:ext uri="{BB962C8B-B14F-4D97-AF65-F5344CB8AC3E}">
        <p14:creationId xmlns:p14="http://schemas.microsoft.com/office/powerpoint/2010/main" val="144781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a:t>
            </a:r>
            <a:r>
              <a:rPr lang="en-US"/>
              <a:t>30 seconds</a:t>
            </a:r>
          </a:p>
          <a:p>
            <a:r>
              <a:rPr lang="en-US" b="1"/>
              <a:t>Say: </a:t>
            </a:r>
            <a:r>
              <a:rPr lang="en-US"/>
              <a:t>It is now time to participate in our District Roar. Please join me.</a:t>
            </a:r>
          </a:p>
          <a:p>
            <a:r>
              <a:rPr lang="en-US"/>
              <a:t>Do: Begin reciting the roar.</a:t>
            </a:r>
          </a:p>
          <a:p>
            <a:endParaRPr lang="en-US"/>
          </a:p>
          <a:p>
            <a:r>
              <a:rPr lang="en-US" b="1"/>
              <a:t>Lead the Roar!</a:t>
            </a:r>
            <a:endParaRPr lang="en-US"/>
          </a:p>
        </p:txBody>
      </p:sp>
      <p:sp>
        <p:nvSpPr>
          <p:cNvPr id="4" name="Slide Number Placeholder 3"/>
          <p:cNvSpPr>
            <a:spLocks noGrp="1"/>
          </p:cNvSpPr>
          <p:nvPr>
            <p:ph type="sldNum" sz="quarter" idx="5"/>
          </p:nvPr>
        </p:nvSpPr>
        <p:spPr/>
        <p:txBody>
          <a:bodyPr/>
          <a:lstStyle/>
          <a:p>
            <a:fld id="{E0FCAB4F-0F4D-435E-A03B-CEE40B93AEC8}" type="slidenum">
              <a:rPr lang="en-US" smtClean="0"/>
              <a:t>31</a:t>
            </a:fld>
            <a:endParaRPr lang="en-US"/>
          </a:p>
        </p:txBody>
      </p:sp>
    </p:spTree>
    <p:extLst>
      <p:ext uri="{BB962C8B-B14F-4D97-AF65-F5344CB8AC3E}">
        <p14:creationId xmlns:p14="http://schemas.microsoft.com/office/powerpoint/2010/main" val="220230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0"/>
              </a:spcBef>
              <a:buFont typeface="Arial,Sans-Serif"/>
              <a:buChar char="•"/>
            </a:pPr>
            <a:r>
              <a:rPr lang="en-US" b="1"/>
              <a:t>Allow participants to read the Overview and Outcomes silently.  </a:t>
            </a:r>
            <a:endParaRPr lang="en-US"/>
          </a:p>
          <a:p>
            <a:pPr>
              <a:spcBef>
                <a:spcPct val="0"/>
              </a:spcBef>
            </a:pPr>
            <a:endParaRPr lang="en-US"/>
          </a:p>
          <a:p>
            <a:pPr>
              <a:spcBef>
                <a:spcPct val="0"/>
              </a:spcBef>
            </a:pPr>
            <a:r>
              <a:rPr lang="en-US" b="1"/>
              <a:t>Say: </a:t>
            </a:r>
            <a:r>
              <a:rPr lang="en-US"/>
              <a:t>As you can see, by the end of this session...</a:t>
            </a:r>
            <a:endParaRPr lang="en-US">
              <a:cs typeface="Calibri"/>
            </a:endParaRPr>
          </a:p>
          <a:p>
            <a:pPr marL="171450" indent="-171450">
              <a:spcBef>
                <a:spcPct val="0"/>
              </a:spcBef>
              <a:buFont typeface="Arial,Sans-Serif"/>
              <a:buChar char="•"/>
            </a:pPr>
            <a:endParaRPr lang="en-US"/>
          </a:p>
          <a:p>
            <a:pPr marL="171450" indent="-171450">
              <a:spcBef>
                <a:spcPct val="0"/>
              </a:spcBef>
              <a:buFont typeface="Arial,Sans-Serif"/>
              <a:buChar char="•"/>
            </a:pPr>
            <a:r>
              <a:rPr lang="en-US" b="1"/>
              <a:t>READ the “Outcomes”</a:t>
            </a:r>
            <a:endParaRPr lang="en-US"/>
          </a:p>
        </p:txBody>
      </p:sp>
      <p:sp>
        <p:nvSpPr>
          <p:cNvPr id="4" name="Slide Number Placeholder 3"/>
          <p:cNvSpPr>
            <a:spLocks noGrp="1"/>
          </p:cNvSpPr>
          <p:nvPr>
            <p:ph type="sldNum" sz="quarter" idx="5"/>
          </p:nvPr>
        </p:nvSpPr>
        <p:spPr/>
        <p:txBody>
          <a:bodyPr/>
          <a:lstStyle/>
          <a:p>
            <a:fld id="{E0FCAB4F-0F4D-435E-A03B-CEE40B93AEC8}" type="slidenum">
              <a:rPr lang="en-US" smtClean="0"/>
              <a:t>4</a:t>
            </a:fld>
            <a:endParaRPr lang="en-US"/>
          </a:p>
        </p:txBody>
      </p:sp>
    </p:spTree>
    <p:extLst>
      <p:ext uri="{BB962C8B-B14F-4D97-AF65-F5344CB8AC3E}">
        <p14:creationId xmlns:p14="http://schemas.microsoft.com/office/powerpoint/2010/main" val="187527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a:t>
            </a:r>
            <a:r>
              <a:rPr lang="en-US"/>
              <a:t> </a:t>
            </a:r>
            <a:r>
              <a:rPr lang="en-US">
                <a:cs typeface="Calibri"/>
              </a:rPr>
              <a:t>1 min.</a:t>
            </a:r>
          </a:p>
          <a:p>
            <a:r>
              <a:rPr lang="en-US" b="1"/>
              <a:t>Say:</a:t>
            </a:r>
            <a:endParaRPr lang="en-US" b="1">
              <a:cs typeface="Calibri" panose="020F0502020204030204"/>
            </a:endParaRPr>
          </a:p>
          <a:p>
            <a:r>
              <a:rPr lang="en-US"/>
              <a:t>Let’s talk about the “Why” behind blended learning.  First, we know, based on research, it is conducive to the way students learn.  It also prepares students for college and career readiness.  It does that through increasing student engagement, improving efficiency and feedback opportunities, and finally by promoting student ownership of learning.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E0FCAB4F-0F4D-435E-A03B-CEE40B93AEC8}" type="slidenum">
              <a:rPr lang="en-US" smtClean="0"/>
              <a:t>5</a:t>
            </a:fld>
            <a:endParaRPr lang="en-US"/>
          </a:p>
        </p:txBody>
      </p:sp>
    </p:spTree>
    <p:extLst>
      <p:ext uri="{BB962C8B-B14F-4D97-AF65-F5344CB8AC3E}">
        <p14:creationId xmlns:p14="http://schemas.microsoft.com/office/powerpoint/2010/main" val="81627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Time: </a:t>
            </a:r>
            <a:r>
              <a:rPr lang="en-US">
                <a:cs typeface="Calibri"/>
              </a:rPr>
              <a:t>1 Minute</a:t>
            </a:r>
            <a:endParaRPr lang="en-US" b="1">
              <a:cs typeface="Calibri"/>
            </a:endParaRPr>
          </a:p>
          <a:p>
            <a:r>
              <a:rPr lang="en-US" b="1">
                <a:cs typeface="Calibri"/>
              </a:rPr>
              <a:t>Say: </a:t>
            </a:r>
            <a:r>
              <a:rPr lang="en-US">
                <a:cs typeface="Calibri"/>
              </a:rPr>
              <a:t>The Station Rotation model should be executed during tier 1 instruction using the MSCS curriculum.  After planning, teachers will determine which parts of the lesson lends themselves to the implementation of blended learning in three distinct stations: teacher-led, online, and offline stations. </a:t>
            </a:r>
            <a:endParaRPr lang="en-US"/>
          </a:p>
          <a:p>
            <a:endParaRPr lang="en-US">
              <a:cs typeface="Calibri"/>
            </a:endParaRPr>
          </a:p>
          <a:p>
            <a:endParaRPr lang="en-US">
              <a:cs typeface="Calibri"/>
            </a:endParaRPr>
          </a:p>
          <a:p>
            <a:r>
              <a:rPr lang="en-US">
                <a:cs typeface="Calibri"/>
              </a:rPr>
              <a:t>		</a:t>
            </a:r>
          </a:p>
        </p:txBody>
      </p:sp>
      <p:sp>
        <p:nvSpPr>
          <p:cNvPr id="4" name="Slide Number Placeholder 3"/>
          <p:cNvSpPr>
            <a:spLocks noGrp="1"/>
          </p:cNvSpPr>
          <p:nvPr>
            <p:ph type="sldNum" sz="quarter" idx="5"/>
          </p:nvPr>
        </p:nvSpPr>
        <p:spPr/>
        <p:txBody>
          <a:bodyPr/>
          <a:lstStyle/>
          <a:p>
            <a:fld id="{E0FCAB4F-0F4D-435E-A03B-CEE40B93AEC8}" type="slidenum">
              <a:rPr lang="en-US" smtClean="0"/>
              <a:t>6</a:t>
            </a:fld>
            <a:endParaRPr lang="en-US"/>
          </a:p>
        </p:txBody>
      </p:sp>
    </p:spTree>
    <p:extLst>
      <p:ext uri="{BB962C8B-B14F-4D97-AF65-F5344CB8AC3E}">
        <p14:creationId xmlns:p14="http://schemas.microsoft.com/office/powerpoint/2010/main" val="3788322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a:cs typeface="Calibri"/>
              </a:rPr>
              <a:t>Time:</a:t>
            </a:r>
            <a:r>
              <a:rPr lang="en-US">
                <a:cs typeface="Calibri"/>
              </a:rPr>
              <a:t> 1 minute</a:t>
            </a:r>
            <a:endParaRPr lang="en-US"/>
          </a:p>
          <a:p>
            <a:r>
              <a:rPr lang="en-US" sz="1200" b="1" i="0" u="none" strike="noStrike" kern="1200">
                <a:solidFill>
                  <a:schemeClr val="tx1"/>
                </a:solidFill>
                <a:effectLst/>
                <a:latin typeface="+mn-lt"/>
                <a:ea typeface="+mn-ea"/>
                <a:cs typeface="+mn-cs"/>
              </a:rPr>
              <a:t>Say:</a:t>
            </a:r>
            <a:r>
              <a:rPr lang="en-US" sz="1200" b="1" i="0" kern="1200">
                <a:solidFill>
                  <a:schemeClr val="tx1"/>
                </a:solidFill>
                <a:effectLst/>
                <a:latin typeface="+mn-lt"/>
                <a:ea typeface="+mn-ea"/>
                <a:cs typeface="+mn-cs"/>
              </a:rPr>
              <a:t>​</a:t>
            </a:r>
            <a:endParaRPr lang="en-US" b="1">
              <a:cs typeface="Calibri" panose="020F0502020204030204"/>
            </a:endParaRPr>
          </a:p>
          <a:p>
            <a:pPr rtl="0" fontAlgn="base"/>
            <a:r>
              <a:rPr lang="en-US" sz="1200" b="0" i="0" u="none" strike="noStrike" kern="1200">
                <a:solidFill>
                  <a:schemeClr val="tx1"/>
                </a:solidFill>
                <a:effectLst/>
                <a:latin typeface="+mn-lt"/>
                <a:ea typeface="+mn-ea"/>
                <a:cs typeface="+mn-cs"/>
              </a:rPr>
              <a:t>We are moving from intervention to innovation by focusing on the 80% of students that do have access to devices. This was determined during the recent Power-up Week where all MSCS students brought devices to schools for an evaluation of the device's working status. </a:t>
            </a:r>
            <a:endParaRPr lang="en-US" b="0" i="0">
              <a:effectLst/>
              <a:cs typeface="Calibri" panose="020F0502020204030204"/>
            </a:endParaRPr>
          </a:p>
        </p:txBody>
      </p:sp>
      <p:sp>
        <p:nvSpPr>
          <p:cNvPr id="4" name="Slide Number Placeholder 3"/>
          <p:cNvSpPr>
            <a:spLocks noGrp="1"/>
          </p:cNvSpPr>
          <p:nvPr>
            <p:ph type="sldNum" sz="quarter" idx="5"/>
          </p:nvPr>
        </p:nvSpPr>
        <p:spPr/>
        <p:txBody>
          <a:bodyPr/>
          <a:lstStyle/>
          <a:p>
            <a:fld id="{E0FCAB4F-0F4D-435E-A03B-CEE40B93AEC8}" type="slidenum">
              <a:rPr lang="en-US" smtClean="0"/>
              <a:t>8</a:t>
            </a:fld>
            <a:endParaRPr lang="en-US"/>
          </a:p>
        </p:txBody>
      </p:sp>
    </p:spTree>
    <p:extLst>
      <p:ext uri="{BB962C8B-B14F-4D97-AF65-F5344CB8AC3E}">
        <p14:creationId xmlns:p14="http://schemas.microsoft.com/office/powerpoint/2010/main" val="56189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a:t>
            </a:r>
            <a:r>
              <a:rPr lang="en-US"/>
              <a:t>: 1 minute</a:t>
            </a:r>
          </a:p>
          <a:p>
            <a:r>
              <a:rPr lang="en-US" b="1"/>
              <a:t>Say: </a:t>
            </a:r>
            <a:r>
              <a:rPr lang="en-US"/>
              <a:t>Now let's recap this section.  Some of our key ideas include: blended learning increases student engagement and promotes that student ownership of the learning and teachers and school leaders have received blended learning training from E2L, EdTech, C&amp;I, and PL &amp; S.</a:t>
            </a:r>
            <a:endParaRPr lang="en-US">
              <a:cs typeface="Calibri"/>
            </a:endParaRPr>
          </a:p>
        </p:txBody>
      </p:sp>
      <p:sp>
        <p:nvSpPr>
          <p:cNvPr id="4" name="Slide Number Placeholder 3"/>
          <p:cNvSpPr>
            <a:spLocks noGrp="1"/>
          </p:cNvSpPr>
          <p:nvPr>
            <p:ph type="sldNum" sz="quarter" idx="5"/>
          </p:nvPr>
        </p:nvSpPr>
        <p:spPr/>
        <p:txBody>
          <a:bodyPr/>
          <a:lstStyle/>
          <a:p>
            <a:fld id="{E0FCAB4F-0F4D-435E-A03B-CEE40B93AEC8}" type="slidenum">
              <a:rPr lang="en-US" smtClean="0"/>
              <a:t>9</a:t>
            </a:fld>
            <a:endParaRPr lang="en-US"/>
          </a:p>
        </p:txBody>
      </p:sp>
    </p:spTree>
    <p:extLst>
      <p:ext uri="{BB962C8B-B14F-4D97-AF65-F5344CB8AC3E}">
        <p14:creationId xmlns:p14="http://schemas.microsoft.com/office/powerpoint/2010/main" val="3969471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a:solidFill>
                  <a:schemeClr val="tx1"/>
                </a:solidFill>
                <a:effectLst/>
                <a:latin typeface="+mn-lt"/>
                <a:ea typeface="+mn-ea"/>
                <a:cs typeface="+mn-cs"/>
              </a:rPr>
              <a:t>Time</a:t>
            </a:r>
            <a:r>
              <a:rPr lang="en-US" sz="1200" b="0" i="0" u="none" strike="noStrike" kern="1200">
                <a:solidFill>
                  <a:schemeClr val="tx1"/>
                </a:solidFill>
                <a:effectLst/>
                <a:latin typeface="+mn-lt"/>
                <a:ea typeface="+mn-ea"/>
                <a:cs typeface="+mn-cs"/>
              </a:rPr>
              <a:t>: 2 minutes</a:t>
            </a:r>
            <a:r>
              <a:rPr lang="en-US" sz="1200" b="0" i="0" kern="1200">
                <a:solidFill>
                  <a:schemeClr val="tx1"/>
                </a:solidFill>
                <a:effectLst/>
                <a:latin typeface="+mn-lt"/>
                <a:ea typeface="+mn-ea"/>
                <a:cs typeface="+mn-cs"/>
              </a:rPr>
              <a:t>​</a:t>
            </a:r>
            <a:endParaRPr lang="en-US" b="0" i="0">
              <a:effectLst/>
            </a:endParaRPr>
          </a:p>
          <a:p>
            <a:pPr rtl="0" fontAlgn="base"/>
            <a:r>
              <a:rPr lang="en-US" sz="1200" b="1" i="0" u="none" strike="noStrike" kern="1200">
                <a:solidFill>
                  <a:schemeClr val="tx1"/>
                </a:solidFill>
                <a:effectLst/>
                <a:latin typeface="+mn-lt"/>
                <a:ea typeface="+mn-ea"/>
                <a:cs typeface="+mn-cs"/>
              </a:rPr>
              <a:t>Say: </a:t>
            </a:r>
            <a:r>
              <a:rPr lang="en-US" sz="1200" b="0" i="0" u="none" strike="noStrike" kern="1200">
                <a:solidFill>
                  <a:schemeClr val="tx1"/>
                </a:solidFill>
                <a:effectLst/>
                <a:latin typeface="+mn-lt"/>
                <a:ea typeface="+mn-ea"/>
                <a:cs typeface="+mn-cs"/>
              </a:rPr>
              <a:t>Take about a minute to answer the Pause and Reflect question on the slide</a:t>
            </a:r>
            <a:r>
              <a:rPr lang="en-US" sz="1200" b="0" i="0" kern="1200">
                <a:solidFill>
                  <a:schemeClr val="tx1"/>
                </a:solidFill>
                <a:effectLst/>
                <a:latin typeface="+mn-lt"/>
                <a:ea typeface="+mn-ea"/>
                <a:cs typeface="+mn-cs"/>
              </a:rPr>
              <a:t>​.  Participants can do a turn and talk, jot down an answer on a post it, or any other engagement strategy that is appropriate to your setting.</a:t>
            </a:r>
            <a:endParaRPr lang="en-US" b="0" i="0">
              <a:effectLst/>
            </a:endParaRPr>
          </a:p>
          <a:p>
            <a:pPr rtl="0" fontAlgn="base"/>
            <a:r>
              <a:rPr lang="en-US" sz="1200" b="0" i="0" kern="1200">
                <a:solidFill>
                  <a:schemeClr val="tx1"/>
                </a:solidFill>
                <a:effectLst/>
                <a:latin typeface="+mn-lt"/>
                <a:ea typeface="+mn-ea"/>
                <a:cs typeface="+mn-cs"/>
              </a:rPr>
              <a:t>​</a:t>
            </a:r>
            <a:endParaRPr lang="en-US" b="0" i="0">
              <a:effectLst/>
            </a:endParaRPr>
          </a:p>
          <a:p>
            <a:pPr rtl="0" fontAlgn="base"/>
            <a:r>
              <a:rPr lang="en-US" sz="1200" b="1" i="0" u="none" strike="noStrike" kern="1200">
                <a:solidFill>
                  <a:schemeClr val="tx1"/>
                </a:solidFill>
                <a:effectLst/>
                <a:latin typeface="+mn-lt"/>
                <a:ea typeface="+mn-ea"/>
                <a:cs typeface="+mn-cs"/>
              </a:rPr>
              <a:t>Facilitator Note:</a:t>
            </a:r>
            <a:r>
              <a:rPr lang="en-US" sz="1200" b="0" i="0" u="none" strike="noStrike" kern="1200">
                <a:solidFill>
                  <a:schemeClr val="tx1"/>
                </a:solidFill>
                <a:effectLst/>
                <a:latin typeface="+mn-lt"/>
                <a:ea typeface="+mn-ea"/>
                <a:cs typeface="+mn-cs"/>
              </a:rPr>
              <a:t> Allow two to three volunteers to share their answers </a:t>
            </a:r>
            <a:endParaRPr lang="en-US" b="0" i="0">
              <a:effectLst/>
            </a:endParaRPr>
          </a:p>
          <a:p>
            <a:endParaRPr lang="en-US"/>
          </a:p>
        </p:txBody>
      </p:sp>
      <p:sp>
        <p:nvSpPr>
          <p:cNvPr id="4" name="Slide Number Placeholder 3"/>
          <p:cNvSpPr>
            <a:spLocks noGrp="1"/>
          </p:cNvSpPr>
          <p:nvPr>
            <p:ph type="sldNum" sz="quarter" idx="5"/>
          </p:nvPr>
        </p:nvSpPr>
        <p:spPr/>
        <p:txBody>
          <a:bodyPr/>
          <a:lstStyle/>
          <a:p>
            <a:fld id="{E0FCAB4F-0F4D-435E-A03B-CEE40B93AEC8}" type="slidenum">
              <a:rPr lang="en-US" smtClean="0"/>
              <a:t>10</a:t>
            </a:fld>
            <a:endParaRPr lang="en-US"/>
          </a:p>
        </p:txBody>
      </p:sp>
    </p:spTree>
    <p:extLst>
      <p:ext uri="{BB962C8B-B14F-4D97-AF65-F5344CB8AC3E}">
        <p14:creationId xmlns:p14="http://schemas.microsoft.com/office/powerpoint/2010/main" val="2981973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54E-6DF4-6F42-A603-573F86372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B32392-C28A-1142-B849-A0C7217FE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E94758-7B19-9C45-BABB-1879FC25523B}"/>
              </a:ext>
            </a:extLst>
          </p:cNvPr>
          <p:cNvSpPr>
            <a:spLocks noGrp="1"/>
          </p:cNvSpPr>
          <p:nvPr>
            <p:ph type="dt" sz="half" idx="10"/>
          </p:nvPr>
        </p:nvSpPr>
        <p:spPr/>
        <p:txBody>
          <a:bodyPr/>
          <a:lstStyle/>
          <a:p>
            <a:fld id="{9F5B765C-AE4F-954F-8901-02BBE0B35708}" type="datetimeFigureOut">
              <a:rPr lang="en-US" smtClean="0"/>
              <a:t>5/27/2022</a:t>
            </a:fld>
            <a:endParaRPr lang="en-US"/>
          </a:p>
        </p:txBody>
      </p:sp>
      <p:sp>
        <p:nvSpPr>
          <p:cNvPr id="5" name="Footer Placeholder 4">
            <a:extLst>
              <a:ext uri="{FF2B5EF4-FFF2-40B4-BE49-F238E27FC236}">
                <a16:creationId xmlns:a16="http://schemas.microsoft.com/office/drawing/2014/main" id="{1CC422C2-7D0B-6A4D-A1FA-D2FF47907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A5F5A-6891-114B-B72A-8740BFEE6F7D}"/>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51424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4F20-9064-B64B-8CE7-E46DCC2A0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DA22B7-83C4-244E-8993-4C4108574A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265CE-8B53-DF44-B87E-43AB20F0BD1C}"/>
              </a:ext>
            </a:extLst>
          </p:cNvPr>
          <p:cNvSpPr>
            <a:spLocks noGrp="1"/>
          </p:cNvSpPr>
          <p:nvPr>
            <p:ph type="dt" sz="half" idx="10"/>
          </p:nvPr>
        </p:nvSpPr>
        <p:spPr/>
        <p:txBody>
          <a:bodyPr/>
          <a:lstStyle/>
          <a:p>
            <a:fld id="{9F5B765C-AE4F-954F-8901-02BBE0B35708}" type="datetimeFigureOut">
              <a:rPr lang="en-US" smtClean="0"/>
              <a:t>5/27/2022</a:t>
            </a:fld>
            <a:endParaRPr lang="en-US"/>
          </a:p>
        </p:txBody>
      </p:sp>
      <p:sp>
        <p:nvSpPr>
          <p:cNvPr id="5" name="Footer Placeholder 4">
            <a:extLst>
              <a:ext uri="{FF2B5EF4-FFF2-40B4-BE49-F238E27FC236}">
                <a16:creationId xmlns:a16="http://schemas.microsoft.com/office/drawing/2014/main" id="{449731EB-FBE7-084F-AC87-96CFF33ED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FA46-1451-2847-8016-A92D401BE4F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83719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DC10-668F-A34A-8A5C-47F3CFE17C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730623-884A-6B49-A7AB-972C23836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0D4C7-A781-AB44-A28F-EB1BE763C887}"/>
              </a:ext>
            </a:extLst>
          </p:cNvPr>
          <p:cNvSpPr>
            <a:spLocks noGrp="1"/>
          </p:cNvSpPr>
          <p:nvPr>
            <p:ph type="dt" sz="half" idx="10"/>
          </p:nvPr>
        </p:nvSpPr>
        <p:spPr/>
        <p:txBody>
          <a:bodyPr/>
          <a:lstStyle/>
          <a:p>
            <a:fld id="{9F5B765C-AE4F-954F-8901-02BBE0B35708}" type="datetimeFigureOut">
              <a:rPr lang="en-US" smtClean="0"/>
              <a:t>5/27/2022</a:t>
            </a:fld>
            <a:endParaRPr lang="en-US"/>
          </a:p>
        </p:txBody>
      </p:sp>
      <p:sp>
        <p:nvSpPr>
          <p:cNvPr id="5" name="Footer Placeholder 4">
            <a:extLst>
              <a:ext uri="{FF2B5EF4-FFF2-40B4-BE49-F238E27FC236}">
                <a16:creationId xmlns:a16="http://schemas.microsoft.com/office/drawing/2014/main" id="{BD98C024-E111-194E-8AA0-8EFC9847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65067-7763-1749-A79D-87095DD799F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693115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54E-6DF4-6F42-A603-573F86372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B32392-C28A-1142-B849-A0C7217FE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E94758-7B19-9C45-BABB-1879FC25523B}"/>
              </a:ext>
            </a:extLst>
          </p:cNvPr>
          <p:cNvSpPr>
            <a:spLocks noGrp="1"/>
          </p:cNvSpPr>
          <p:nvPr>
            <p:ph type="dt" sz="half" idx="10"/>
          </p:nvPr>
        </p:nvSpPr>
        <p:spPr/>
        <p:txBody>
          <a:bodyPr/>
          <a:lstStyle/>
          <a:p>
            <a:fld id="{9F5B765C-AE4F-954F-8901-02BBE0B35708}" type="datetimeFigureOut">
              <a:rPr lang="en-US" smtClean="0"/>
              <a:t>5/27/2022</a:t>
            </a:fld>
            <a:endParaRPr lang="en-US"/>
          </a:p>
        </p:txBody>
      </p:sp>
      <p:sp>
        <p:nvSpPr>
          <p:cNvPr id="5" name="Footer Placeholder 4">
            <a:extLst>
              <a:ext uri="{FF2B5EF4-FFF2-40B4-BE49-F238E27FC236}">
                <a16:creationId xmlns:a16="http://schemas.microsoft.com/office/drawing/2014/main" id="{1CC422C2-7D0B-6A4D-A1FA-D2FF47907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A5F5A-6891-114B-B72A-8740BFEE6F7D}"/>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51424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2BFF-BD3E-1740-823F-CEE9177D2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41ACA-DBEC-AB41-8811-0215FAC93834}"/>
              </a:ext>
            </a:extLst>
          </p:cNvPr>
          <p:cNvSpPr>
            <a:spLocks noGrp="1"/>
          </p:cNvSpPr>
          <p:nvPr>
            <p:ph type="dt" sz="half" idx="10"/>
          </p:nvPr>
        </p:nvSpPr>
        <p:spPr/>
        <p:txBody>
          <a:bodyPr/>
          <a:lstStyle/>
          <a:p>
            <a:fld id="{9F5B765C-AE4F-954F-8901-02BBE0B35708}" type="datetimeFigureOut">
              <a:rPr lang="en-US" smtClean="0"/>
              <a:t>5/27/2022</a:t>
            </a:fld>
            <a:endParaRPr lang="en-US"/>
          </a:p>
        </p:txBody>
      </p:sp>
      <p:sp>
        <p:nvSpPr>
          <p:cNvPr id="5" name="Footer Placeholder 4">
            <a:extLst>
              <a:ext uri="{FF2B5EF4-FFF2-40B4-BE49-F238E27FC236}">
                <a16:creationId xmlns:a16="http://schemas.microsoft.com/office/drawing/2014/main" id="{8D4C382C-8C03-BE44-9A25-93BB48427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4611-48A9-F542-85E1-0363A565988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893483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2BFF-BD3E-1740-823F-CEE9177D2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41ACA-DBEC-AB41-8811-0215FAC93834}"/>
              </a:ext>
            </a:extLst>
          </p:cNvPr>
          <p:cNvSpPr>
            <a:spLocks noGrp="1"/>
          </p:cNvSpPr>
          <p:nvPr>
            <p:ph type="dt" sz="half" idx="10"/>
          </p:nvPr>
        </p:nvSpPr>
        <p:spPr/>
        <p:txBody>
          <a:bodyPr/>
          <a:lstStyle/>
          <a:p>
            <a:fld id="{9F5B765C-AE4F-954F-8901-02BBE0B35708}" type="datetimeFigureOut">
              <a:rPr lang="en-US" smtClean="0"/>
              <a:t>5/27/2022</a:t>
            </a:fld>
            <a:endParaRPr lang="en-US"/>
          </a:p>
        </p:txBody>
      </p:sp>
      <p:sp>
        <p:nvSpPr>
          <p:cNvPr id="5" name="Footer Placeholder 4">
            <a:extLst>
              <a:ext uri="{FF2B5EF4-FFF2-40B4-BE49-F238E27FC236}">
                <a16:creationId xmlns:a16="http://schemas.microsoft.com/office/drawing/2014/main" id="{8D4C382C-8C03-BE44-9A25-93BB48427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4611-48A9-F542-85E1-0363A565988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89348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1EF7-A224-3340-8319-F7DD981A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CA4A99-B82E-5A48-BFD4-B89CDCA93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384D95-10B4-DE48-B857-ECB889E1C650}"/>
              </a:ext>
            </a:extLst>
          </p:cNvPr>
          <p:cNvSpPr>
            <a:spLocks noGrp="1"/>
          </p:cNvSpPr>
          <p:nvPr>
            <p:ph type="dt" sz="half" idx="10"/>
          </p:nvPr>
        </p:nvSpPr>
        <p:spPr/>
        <p:txBody>
          <a:bodyPr/>
          <a:lstStyle/>
          <a:p>
            <a:fld id="{9F5B765C-AE4F-954F-8901-02BBE0B35708}" type="datetimeFigureOut">
              <a:rPr lang="en-US" smtClean="0"/>
              <a:t>5/27/2022</a:t>
            </a:fld>
            <a:endParaRPr lang="en-US"/>
          </a:p>
        </p:txBody>
      </p:sp>
      <p:sp>
        <p:nvSpPr>
          <p:cNvPr id="5" name="Footer Placeholder 4">
            <a:extLst>
              <a:ext uri="{FF2B5EF4-FFF2-40B4-BE49-F238E27FC236}">
                <a16:creationId xmlns:a16="http://schemas.microsoft.com/office/drawing/2014/main" id="{EDB6CF25-5829-1F4B-A175-29378B38E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E1F28-F5E9-1F4D-A747-BED5E977EBEF}"/>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47411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14B1-9E4B-9A4B-A0FC-DDC424C97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442DE-D35B-8046-9195-AC8AE0F631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5A91AB-7A77-BF4D-AC5B-5B177535D2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009C94-C605-8A4F-AE14-C7B04804D6D7}"/>
              </a:ext>
            </a:extLst>
          </p:cNvPr>
          <p:cNvSpPr>
            <a:spLocks noGrp="1"/>
          </p:cNvSpPr>
          <p:nvPr>
            <p:ph type="dt" sz="half" idx="10"/>
          </p:nvPr>
        </p:nvSpPr>
        <p:spPr/>
        <p:txBody>
          <a:bodyPr/>
          <a:lstStyle/>
          <a:p>
            <a:fld id="{9F5B765C-AE4F-954F-8901-02BBE0B35708}" type="datetimeFigureOut">
              <a:rPr lang="en-US" smtClean="0"/>
              <a:t>5/27/2022</a:t>
            </a:fld>
            <a:endParaRPr lang="en-US"/>
          </a:p>
        </p:txBody>
      </p:sp>
      <p:sp>
        <p:nvSpPr>
          <p:cNvPr id="6" name="Footer Placeholder 5">
            <a:extLst>
              <a:ext uri="{FF2B5EF4-FFF2-40B4-BE49-F238E27FC236}">
                <a16:creationId xmlns:a16="http://schemas.microsoft.com/office/drawing/2014/main" id="{E97D6DAA-C89E-884B-A128-F8E1F71AA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4F6CF-9209-5F46-A702-48DDAC7A2C53}"/>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01223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9DAA-0AFB-B346-840A-6662B39256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1A009-101F-1549-B746-67E92BBC0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0EB487-3272-EB4B-8C59-45154D2C62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F4199F-1F8D-5144-9DB5-42D21DAD7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152C7-3BC7-1A47-B3A5-05A4E46E7E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479A0-B646-E549-85AB-25B90C8E6956}"/>
              </a:ext>
            </a:extLst>
          </p:cNvPr>
          <p:cNvSpPr>
            <a:spLocks noGrp="1"/>
          </p:cNvSpPr>
          <p:nvPr>
            <p:ph type="dt" sz="half" idx="10"/>
          </p:nvPr>
        </p:nvSpPr>
        <p:spPr/>
        <p:txBody>
          <a:bodyPr/>
          <a:lstStyle/>
          <a:p>
            <a:fld id="{9F5B765C-AE4F-954F-8901-02BBE0B35708}" type="datetimeFigureOut">
              <a:rPr lang="en-US" smtClean="0"/>
              <a:t>5/27/2022</a:t>
            </a:fld>
            <a:endParaRPr lang="en-US"/>
          </a:p>
        </p:txBody>
      </p:sp>
      <p:sp>
        <p:nvSpPr>
          <p:cNvPr id="8" name="Footer Placeholder 7">
            <a:extLst>
              <a:ext uri="{FF2B5EF4-FFF2-40B4-BE49-F238E27FC236}">
                <a16:creationId xmlns:a16="http://schemas.microsoft.com/office/drawing/2014/main" id="{906588FE-7EF2-C742-8F11-A069F1F0D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C3551-284B-AB49-AA12-C47454F0F546}"/>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76915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09C9-5C18-DA46-AED4-398126EFB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EB5E9-C275-DF4D-A2C9-D8091129777E}"/>
              </a:ext>
            </a:extLst>
          </p:cNvPr>
          <p:cNvSpPr>
            <a:spLocks noGrp="1"/>
          </p:cNvSpPr>
          <p:nvPr>
            <p:ph type="dt" sz="half" idx="10"/>
          </p:nvPr>
        </p:nvSpPr>
        <p:spPr/>
        <p:txBody>
          <a:bodyPr/>
          <a:lstStyle/>
          <a:p>
            <a:fld id="{9F5B765C-AE4F-954F-8901-02BBE0B35708}" type="datetimeFigureOut">
              <a:rPr lang="en-US" smtClean="0"/>
              <a:t>5/27/2022</a:t>
            </a:fld>
            <a:endParaRPr lang="en-US"/>
          </a:p>
        </p:txBody>
      </p:sp>
      <p:sp>
        <p:nvSpPr>
          <p:cNvPr id="4" name="Footer Placeholder 3">
            <a:extLst>
              <a:ext uri="{FF2B5EF4-FFF2-40B4-BE49-F238E27FC236}">
                <a16:creationId xmlns:a16="http://schemas.microsoft.com/office/drawing/2014/main" id="{657D0616-243F-4846-821B-3C7E50684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40272-9D6D-314F-A350-70D8819080E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059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B8468-0BDA-724E-835B-7B9CD134E6BC}"/>
              </a:ext>
            </a:extLst>
          </p:cNvPr>
          <p:cNvSpPr>
            <a:spLocks noGrp="1"/>
          </p:cNvSpPr>
          <p:nvPr>
            <p:ph type="dt" sz="half" idx="10"/>
          </p:nvPr>
        </p:nvSpPr>
        <p:spPr/>
        <p:txBody>
          <a:bodyPr/>
          <a:lstStyle/>
          <a:p>
            <a:fld id="{9F5B765C-AE4F-954F-8901-02BBE0B35708}" type="datetimeFigureOut">
              <a:rPr lang="en-US" smtClean="0"/>
              <a:t>5/27/2022</a:t>
            </a:fld>
            <a:endParaRPr lang="en-US"/>
          </a:p>
        </p:txBody>
      </p:sp>
      <p:sp>
        <p:nvSpPr>
          <p:cNvPr id="3" name="Footer Placeholder 2">
            <a:extLst>
              <a:ext uri="{FF2B5EF4-FFF2-40B4-BE49-F238E27FC236}">
                <a16:creationId xmlns:a16="http://schemas.microsoft.com/office/drawing/2014/main" id="{2B5775B0-04B7-C04E-84B4-0540498FAD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AAD738-CFFE-F741-8B30-FE3F33C74531}"/>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7835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3D76-4956-554B-9E51-92309DC92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AA6504-1360-AB4C-930A-81D46C166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4313F-CAAD-584F-B36C-9DBDD188B6AF}"/>
              </a:ext>
            </a:extLst>
          </p:cNvPr>
          <p:cNvSpPr>
            <a:spLocks noGrp="1"/>
          </p:cNvSpPr>
          <p:nvPr>
            <p:ph type="dt" sz="half" idx="10"/>
          </p:nvPr>
        </p:nvSpPr>
        <p:spPr/>
        <p:txBody>
          <a:bodyPr/>
          <a:lstStyle/>
          <a:p>
            <a:fld id="{9F5B765C-AE4F-954F-8901-02BBE0B35708}" type="datetimeFigureOut">
              <a:rPr lang="en-US" smtClean="0"/>
              <a:t>5/27/2022</a:t>
            </a:fld>
            <a:endParaRPr lang="en-US"/>
          </a:p>
        </p:txBody>
      </p:sp>
      <p:sp>
        <p:nvSpPr>
          <p:cNvPr id="6" name="Footer Placeholder 5">
            <a:extLst>
              <a:ext uri="{FF2B5EF4-FFF2-40B4-BE49-F238E27FC236}">
                <a16:creationId xmlns:a16="http://schemas.microsoft.com/office/drawing/2014/main" id="{396E7A1D-7F5C-C740-BCDA-0C052C594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A304-ABC9-1642-A4A0-56D805FBA91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28527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C350-8443-7B42-908B-E36951E2C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A3C2B8-91CF-634C-BBB2-5EFED6DB5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798575-E43C-214A-8227-CA3FCFB28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C448C6-96FE-2F4D-B194-56DEB6C9AD52}"/>
              </a:ext>
            </a:extLst>
          </p:cNvPr>
          <p:cNvSpPr>
            <a:spLocks noGrp="1"/>
          </p:cNvSpPr>
          <p:nvPr>
            <p:ph type="dt" sz="half" idx="10"/>
          </p:nvPr>
        </p:nvSpPr>
        <p:spPr/>
        <p:txBody>
          <a:bodyPr/>
          <a:lstStyle/>
          <a:p>
            <a:fld id="{9F5B765C-AE4F-954F-8901-02BBE0B35708}" type="datetimeFigureOut">
              <a:rPr lang="en-US" smtClean="0"/>
              <a:t>5/27/2022</a:t>
            </a:fld>
            <a:endParaRPr lang="en-US"/>
          </a:p>
        </p:txBody>
      </p:sp>
      <p:sp>
        <p:nvSpPr>
          <p:cNvPr id="6" name="Footer Placeholder 5">
            <a:extLst>
              <a:ext uri="{FF2B5EF4-FFF2-40B4-BE49-F238E27FC236}">
                <a16:creationId xmlns:a16="http://schemas.microsoft.com/office/drawing/2014/main" id="{D4634C03-9657-0F4F-8B39-D85307299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8D350-4C46-AF4A-A538-62C9D86896F0}"/>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89755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B765C-AE4F-954F-8901-02BBE0B35708}" type="datetimeFigureOut">
              <a:rPr lang="en-US" smtClean="0"/>
              <a:t>5/27/2022</a:t>
            </a:fld>
            <a:endParaRPr lang="en-US"/>
          </a:p>
        </p:txBody>
      </p:sp>
      <p:sp>
        <p:nvSpPr>
          <p:cNvPr id="5" name="Footer Placeholder 4">
            <a:extLst>
              <a:ext uri="{FF2B5EF4-FFF2-40B4-BE49-F238E27FC236}">
                <a16:creationId xmlns:a16="http://schemas.microsoft.com/office/drawing/2014/main" id="{AAC40E1D-E681-614C-8608-050F03C91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2B0-0803-1C41-84A9-E5C863C92F9E}" type="slidenum">
              <a:rPr lang="en-US" smtClean="0"/>
              <a:t>‹#›</a:t>
            </a:fld>
            <a:endParaRPr lang="en-US"/>
          </a:p>
        </p:txBody>
      </p:sp>
    </p:spTree>
    <p:extLst>
      <p:ext uri="{BB962C8B-B14F-4D97-AF65-F5344CB8AC3E}">
        <p14:creationId xmlns:p14="http://schemas.microsoft.com/office/powerpoint/2010/main" val="325729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B765C-AE4F-954F-8901-02BBE0B35708}" type="datetimeFigureOut">
              <a:rPr lang="en-US" smtClean="0"/>
              <a:t>5/27/2022</a:t>
            </a:fld>
            <a:endParaRPr lang="en-US"/>
          </a:p>
        </p:txBody>
      </p:sp>
      <p:sp>
        <p:nvSpPr>
          <p:cNvPr id="5" name="Footer Placeholder 4">
            <a:extLst>
              <a:ext uri="{FF2B5EF4-FFF2-40B4-BE49-F238E27FC236}">
                <a16:creationId xmlns:a16="http://schemas.microsoft.com/office/drawing/2014/main" id="{AAC40E1D-E681-614C-8608-050F03C91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2B0-0803-1C41-84A9-E5C863C92F9E}" type="slidenum">
              <a:rPr lang="en-US" smtClean="0"/>
              <a:t>‹#›</a:t>
            </a:fld>
            <a:endParaRPr lang="en-US"/>
          </a:p>
        </p:txBody>
      </p:sp>
    </p:spTree>
    <p:extLst>
      <p:ext uri="{BB962C8B-B14F-4D97-AF65-F5344CB8AC3E}">
        <p14:creationId xmlns:p14="http://schemas.microsoft.com/office/powerpoint/2010/main" val="3257296014"/>
      </p:ext>
    </p:extLst>
  </p:cSld>
  <p:clrMap bg1="lt1" tx1="dk1" bg2="lt2" tx2="dk2" accent1="accent1" accent2="accent2" accent3="accent3" accent4="accent4" accent5="accent5" accent6="accent6" hlink="hlink" folHlink="folHlink"/>
  <p:sldLayoutIdLst>
    <p:sldLayoutId id="2147483671" r:id="rId1"/>
    <p:sldLayoutId id="21474836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scsk12-my.sharepoint.com/:v:/g/personal/atkinsonjm_scsk12_org/EcpDx0GFI-ZOhpQlAvGaLVoBW0jT7c2nnL8aeaaTOyllIw?e=N8P6Q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pixabay.com/illustrations/stamp-save-the-date-red-memory-3047232/" TargetMode="External"/><Relationship Id="rId5" Type="http://schemas.openxmlformats.org/officeDocument/2006/relationships/image" Target="../media/image16.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https://forms.office.com/Pages/ResponsePage.aspx?id=lBwpK7Bet0SJ6kuvFuzEqdgsPta6KcxAiaQBU3n960pUMVo2MFBPWkRSNUY1SDA5UzlPR0xDQ1dLVS4u" TargetMode="Externa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24916" y="317728"/>
            <a:ext cx="8699156" cy="4154984"/>
          </a:xfrm>
          <a:prstGeom prst="rect">
            <a:avLst/>
          </a:prstGeom>
          <a:noFill/>
        </p:spPr>
        <p:txBody>
          <a:bodyPr wrap="square" lIns="91440" tIns="45720" rIns="91440" bIns="45720" rtlCol="0" anchor="t">
            <a:spAutoFit/>
          </a:bodyPr>
          <a:lstStyle/>
          <a:p>
            <a:pPr algn="ctr"/>
            <a:r>
              <a:rPr lang="en-US" sz="6600" b="1" dirty="0">
                <a:solidFill>
                  <a:schemeClr val="bg1"/>
                </a:solidFill>
                <a:latin typeface="Century Gothic"/>
              </a:rPr>
              <a:t>Implementing the Blended Learning Station Rotation Model</a:t>
            </a:r>
            <a:endParaRPr lang="en-US" sz="6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1385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46D564-A52F-D844-BE0A-FAAC66F11D1B}"/>
              </a:ext>
            </a:extLst>
          </p:cNvPr>
          <p:cNvSpPr txBox="1"/>
          <p:nvPr/>
        </p:nvSpPr>
        <p:spPr>
          <a:xfrm>
            <a:off x="5770605" y="248477"/>
            <a:ext cx="6252519" cy="646331"/>
          </a:xfrm>
          <a:prstGeom prst="rect">
            <a:avLst/>
          </a:prstGeom>
          <a:noFill/>
        </p:spPr>
        <p:txBody>
          <a:bodyPr wrap="square" lIns="91440" tIns="45720" rIns="91440" bIns="45720" rtlCol="0" anchor="t">
            <a:spAutoFit/>
          </a:bodyPr>
          <a:lstStyle/>
          <a:p>
            <a:r>
              <a:rPr lang="en-US" sz="3600" b="1">
                <a:solidFill>
                  <a:srgbClr val="C00000"/>
                </a:solidFill>
                <a:effectLst>
                  <a:outerShdw blurRad="50800" dist="38100" dir="2700000" algn="tl" rotWithShape="0">
                    <a:prstClr val="black">
                      <a:alpha val="0"/>
                    </a:prstClr>
                  </a:outerShdw>
                </a:effectLst>
                <a:latin typeface="Century Gothic"/>
              </a:rPr>
              <a:t> </a:t>
            </a:r>
          </a:p>
        </p:txBody>
      </p:sp>
      <p:sp>
        <p:nvSpPr>
          <p:cNvPr id="5" name="TextBox 4">
            <a:extLst>
              <a:ext uri="{FF2B5EF4-FFF2-40B4-BE49-F238E27FC236}">
                <a16:creationId xmlns:a16="http://schemas.microsoft.com/office/drawing/2014/main" id="{5414A80C-A34B-C446-8679-7E9E195D6B77}"/>
              </a:ext>
            </a:extLst>
          </p:cNvPr>
          <p:cNvSpPr txBox="1"/>
          <p:nvPr/>
        </p:nvSpPr>
        <p:spPr>
          <a:xfrm>
            <a:off x="-231044" y="2562917"/>
            <a:ext cx="3055253" cy="1569660"/>
          </a:xfrm>
          <a:prstGeom prst="rect">
            <a:avLst/>
          </a:prstGeom>
          <a:noFill/>
        </p:spPr>
        <p:txBody>
          <a:bodyPr wrap="square" lIns="91440" tIns="45720" rIns="91440" bIns="45720" rtlCol="0" anchor="t">
            <a:spAutoFit/>
          </a:bodyPr>
          <a:lstStyle/>
          <a:p>
            <a:pPr algn="ctr"/>
            <a:r>
              <a:rPr lang="en-US" sz="3200" b="1">
                <a:solidFill>
                  <a:srgbClr val="FFC52E"/>
                </a:solidFill>
                <a:latin typeface="Century Gothic"/>
              </a:rPr>
              <a:t>Pause and Reflect</a:t>
            </a:r>
            <a:endParaRPr lang="en-US" sz="3200" b="1">
              <a:solidFill>
                <a:srgbClr val="FFC52E"/>
              </a:solidFill>
              <a:latin typeface="Century Gothic" panose="020B0502020202020204" pitchFamily="34" charset="0"/>
            </a:endParaRPr>
          </a:p>
          <a:p>
            <a:pPr algn="ctr"/>
            <a:endParaRPr lang="en-US" sz="3200" b="1">
              <a:solidFill>
                <a:srgbClr val="FFC52E"/>
              </a:solidFill>
              <a:latin typeface="Century Gothic" panose="020B0502020202020204" pitchFamily="34" charset="0"/>
            </a:endParaRPr>
          </a:p>
        </p:txBody>
      </p:sp>
      <p:sp>
        <p:nvSpPr>
          <p:cNvPr id="2" name="TextBox 1">
            <a:extLst>
              <a:ext uri="{FF2B5EF4-FFF2-40B4-BE49-F238E27FC236}">
                <a16:creationId xmlns:a16="http://schemas.microsoft.com/office/drawing/2014/main" id="{AC081EE7-AF71-410C-9C03-4602136749D7}"/>
              </a:ext>
            </a:extLst>
          </p:cNvPr>
          <p:cNvSpPr txBox="1"/>
          <p:nvPr/>
        </p:nvSpPr>
        <p:spPr>
          <a:xfrm>
            <a:off x="3897495" y="2849856"/>
            <a:ext cx="772694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entury Gothic"/>
              </a:rPr>
              <a:t>How are you currently with utilizing technology in your classroom?  How can you build on those foundations to implement the station rotation model? </a:t>
            </a:r>
            <a:endParaRPr lang="en-US" sz="2800"/>
          </a:p>
        </p:txBody>
      </p:sp>
    </p:spTree>
    <p:extLst>
      <p:ext uri="{BB962C8B-B14F-4D97-AF65-F5344CB8AC3E}">
        <p14:creationId xmlns:p14="http://schemas.microsoft.com/office/powerpoint/2010/main" val="385883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DEC224-48C0-4F93-8384-8A2252DC0484}"/>
              </a:ext>
            </a:extLst>
          </p:cNvPr>
          <p:cNvSpPr txBox="1"/>
          <p:nvPr/>
        </p:nvSpPr>
        <p:spPr>
          <a:xfrm>
            <a:off x="2798064" y="2367171"/>
            <a:ext cx="6595872"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a:solidFill>
                  <a:srgbClr val="002060"/>
                </a:solidFill>
                <a:latin typeface="Century Gothic"/>
              </a:rPr>
              <a:t>Model Lesson</a:t>
            </a:r>
          </a:p>
          <a:p>
            <a:pPr algn="ctr"/>
            <a:r>
              <a:rPr lang="en-US" sz="6600" b="1">
                <a:solidFill>
                  <a:srgbClr val="002060"/>
                </a:solidFill>
                <a:latin typeface="Century Gothic"/>
              </a:rPr>
              <a:t>Video</a:t>
            </a:r>
          </a:p>
        </p:txBody>
      </p:sp>
    </p:spTree>
    <p:extLst>
      <p:ext uri="{BB962C8B-B14F-4D97-AF65-F5344CB8AC3E}">
        <p14:creationId xmlns:p14="http://schemas.microsoft.com/office/powerpoint/2010/main" val="1016936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910AB2-6CF7-8611-E405-EAB5C8964C12}"/>
              </a:ext>
            </a:extLst>
          </p:cNvPr>
          <p:cNvSpPr txBox="1"/>
          <p:nvPr/>
        </p:nvSpPr>
        <p:spPr>
          <a:xfrm>
            <a:off x="272717" y="453189"/>
            <a:ext cx="880912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solidFill>
                  <a:schemeClr val="bg1"/>
                </a:solidFill>
                <a:latin typeface="Century Gothic"/>
                <a:cs typeface="Segoe UI"/>
                <a:hlinkClick r:id="rId4"/>
              </a:rPr>
              <a:t>Elementary Math Blended Learning Model Lesson</a:t>
            </a:r>
            <a:r>
              <a:rPr lang="en-US" sz="4800" b="1">
                <a:solidFill>
                  <a:schemeClr val="bg1"/>
                </a:solidFill>
                <a:latin typeface="Century Gothic"/>
                <a:cs typeface="Segoe UI"/>
              </a:rPr>
              <a:t> </a:t>
            </a:r>
            <a:endParaRPr lang="en-US">
              <a:solidFill>
                <a:schemeClr val="bg1"/>
              </a:solidFill>
            </a:endParaRPr>
          </a:p>
        </p:txBody>
      </p:sp>
    </p:spTree>
    <p:extLst>
      <p:ext uri="{BB962C8B-B14F-4D97-AF65-F5344CB8AC3E}">
        <p14:creationId xmlns:p14="http://schemas.microsoft.com/office/powerpoint/2010/main" val="155836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DEC224-48C0-4F93-8384-8A2252DC0484}"/>
              </a:ext>
            </a:extLst>
          </p:cNvPr>
          <p:cNvSpPr txBox="1"/>
          <p:nvPr/>
        </p:nvSpPr>
        <p:spPr>
          <a:xfrm>
            <a:off x="2798064" y="2367171"/>
            <a:ext cx="6595872"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a:solidFill>
                  <a:srgbClr val="002060"/>
                </a:solidFill>
                <a:latin typeface="Century Gothic"/>
              </a:rPr>
              <a:t>Model Lesson</a:t>
            </a:r>
          </a:p>
          <a:p>
            <a:pPr algn="ctr"/>
            <a:r>
              <a:rPr lang="en-US" sz="6600" b="1">
                <a:solidFill>
                  <a:srgbClr val="002060"/>
                </a:solidFill>
                <a:latin typeface="Century Gothic"/>
              </a:rPr>
              <a:t>Reflection</a:t>
            </a:r>
          </a:p>
        </p:txBody>
      </p:sp>
    </p:spTree>
    <p:extLst>
      <p:ext uri="{BB962C8B-B14F-4D97-AF65-F5344CB8AC3E}">
        <p14:creationId xmlns:p14="http://schemas.microsoft.com/office/powerpoint/2010/main" val="188362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801" y="-48767"/>
            <a:ext cx="11143735" cy="1149177"/>
          </a:xfrm>
        </p:spPr>
        <p:txBody>
          <a:bodyPr/>
          <a:lstStyle/>
          <a:p>
            <a:r>
              <a:rPr lang="en-US" b="1">
                <a:solidFill>
                  <a:schemeClr val="bg1"/>
                </a:solidFill>
                <a:latin typeface="Century Gothic"/>
              </a:rPr>
              <a:t>Reflecting: The Model Lesson</a:t>
            </a:r>
            <a:endParaRPr lang="en-US" b="1">
              <a:solidFill>
                <a:schemeClr val="bg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8AA976E6-5565-C549-BA3B-CA98B6D5D05B}"/>
              </a:ext>
            </a:extLst>
          </p:cNvPr>
          <p:cNvSpPr>
            <a:spLocks noGrp="1"/>
          </p:cNvSpPr>
          <p:nvPr>
            <p:ph idx="1"/>
          </p:nvPr>
        </p:nvSpPr>
        <p:spPr>
          <a:xfrm>
            <a:off x="838200" y="2979393"/>
            <a:ext cx="10515600" cy="3878606"/>
          </a:xfrm>
        </p:spPr>
        <p:txBody>
          <a:bodyPr vert="horz" lIns="91440" tIns="45720" rIns="91440" bIns="45720" rtlCol="0" anchor="t">
            <a:normAutofit/>
          </a:bodyPr>
          <a:lstStyle/>
          <a:p>
            <a:pPr marL="0" indent="0">
              <a:buNone/>
            </a:pPr>
            <a:endParaRPr lang="en-US">
              <a:latin typeface="Century Gothic"/>
              <a:ea typeface="Open Sans"/>
              <a:cs typeface="Open Sans"/>
            </a:endParaRPr>
          </a:p>
          <a:p>
            <a:pPr marL="285750" indent="-285750"/>
            <a:r>
              <a:rPr lang="en-US">
                <a:latin typeface="Century Gothic" panose="020B0502020202020204" pitchFamily="34" charset="0"/>
              </a:rPr>
              <a:t>What teacher moves supported the execution of the station rotation model?</a:t>
            </a:r>
          </a:p>
          <a:p>
            <a:pPr marL="285750" indent="-285750"/>
            <a:endParaRPr lang="en-US">
              <a:latin typeface="Century Gothic" panose="020B0502020202020204" pitchFamily="34" charset="0"/>
            </a:endParaRPr>
          </a:p>
          <a:p>
            <a:pPr marL="285750" indent="-285750"/>
            <a:r>
              <a:rPr lang="en-US" sz="2800">
                <a:latin typeface="Century Gothic" panose="020B0502020202020204" pitchFamily="34" charset="0"/>
                <a:ea typeface="Open Sans"/>
                <a:cs typeface="Open Sans"/>
              </a:rPr>
              <a:t>Where did you see the components of a standards-aligned lesson and the Direct Teaching Model?</a:t>
            </a:r>
            <a:endParaRPr lang="en-US" sz="2800">
              <a:latin typeface="Century Gothic"/>
              <a:ea typeface="Open Sans"/>
              <a:cs typeface="Open Sans"/>
            </a:endParaRPr>
          </a:p>
          <a:p>
            <a:endParaRPr lang="en-US">
              <a:latin typeface="Century Gothic" panose="020B0502020202020204" pitchFamily="34" charset="0"/>
            </a:endParaRPr>
          </a:p>
        </p:txBody>
      </p:sp>
      <p:sp>
        <p:nvSpPr>
          <p:cNvPr id="5" name="TextBox 4">
            <a:extLst>
              <a:ext uri="{FF2B5EF4-FFF2-40B4-BE49-F238E27FC236}">
                <a16:creationId xmlns:a16="http://schemas.microsoft.com/office/drawing/2014/main" id="{660E9BD5-8FBC-45ED-9505-537E36DB54D9}"/>
              </a:ext>
            </a:extLst>
          </p:cNvPr>
          <p:cNvSpPr txBox="1"/>
          <p:nvPr/>
        </p:nvSpPr>
        <p:spPr>
          <a:xfrm>
            <a:off x="835308" y="2225328"/>
            <a:ext cx="6910815" cy="523220"/>
          </a:xfrm>
          <a:prstGeom prst="rect">
            <a:avLst/>
          </a:prstGeom>
          <a:noFill/>
        </p:spPr>
        <p:txBody>
          <a:bodyPr wrap="square" lIns="91440" tIns="45720" rIns="91440" bIns="45720" anchor="t">
            <a:spAutoFit/>
          </a:bodyPr>
          <a:lstStyle/>
          <a:p>
            <a:r>
              <a:rPr lang="en-US" sz="2800" b="1">
                <a:latin typeface="Century Gothic"/>
                <a:ea typeface="Open Sans"/>
                <a:cs typeface="Open Sans"/>
              </a:rPr>
              <a:t>Let's reflect on the lesson </a:t>
            </a:r>
            <a:r>
              <a:rPr lang="en-US" sz="2800">
                <a:latin typeface="Century Gothic"/>
                <a:ea typeface="Open Sans"/>
                <a:cs typeface="Open Sans"/>
              </a:rPr>
              <a:t> </a:t>
            </a:r>
            <a:endParaRPr lang="en-US" sz="2800"/>
          </a:p>
        </p:txBody>
      </p:sp>
      <p:pic>
        <p:nvPicPr>
          <p:cNvPr id="10" name="Picture 10" descr="A picture containing text&#10;&#10;Description automatically generated">
            <a:extLst>
              <a:ext uri="{FF2B5EF4-FFF2-40B4-BE49-F238E27FC236}">
                <a16:creationId xmlns:a16="http://schemas.microsoft.com/office/drawing/2014/main" id="{4A931706-A1B0-4222-ACB2-6282C0D34217}"/>
              </a:ext>
            </a:extLst>
          </p:cNvPr>
          <p:cNvPicPr>
            <a:picLocks noChangeAspect="1"/>
          </p:cNvPicPr>
          <p:nvPr/>
        </p:nvPicPr>
        <p:blipFill>
          <a:blip r:embed="rId4"/>
          <a:stretch>
            <a:fillRect/>
          </a:stretch>
        </p:blipFill>
        <p:spPr>
          <a:xfrm>
            <a:off x="8284464" y="1244622"/>
            <a:ext cx="2743200" cy="2149813"/>
          </a:xfrm>
          <a:prstGeom prst="rect">
            <a:avLst/>
          </a:prstGeom>
        </p:spPr>
      </p:pic>
    </p:spTree>
    <p:extLst>
      <p:ext uri="{BB962C8B-B14F-4D97-AF65-F5344CB8AC3E}">
        <p14:creationId xmlns:p14="http://schemas.microsoft.com/office/powerpoint/2010/main" val="3518227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FA408-F25E-0341-8AFA-B8E3A4CE5E8E}"/>
              </a:ext>
            </a:extLst>
          </p:cNvPr>
          <p:cNvSpPr txBox="1"/>
          <p:nvPr/>
        </p:nvSpPr>
        <p:spPr>
          <a:xfrm>
            <a:off x="2804984" y="2085873"/>
            <a:ext cx="6594049" cy="2308324"/>
          </a:xfrm>
          <a:prstGeom prst="rect">
            <a:avLst/>
          </a:prstGeom>
          <a:noFill/>
        </p:spPr>
        <p:txBody>
          <a:bodyPr wrap="square" lIns="91440" tIns="45720" rIns="91440" bIns="45720" rtlCol="0" anchor="t">
            <a:spAutoFit/>
          </a:bodyPr>
          <a:lstStyle/>
          <a:p>
            <a:pPr algn="ctr"/>
            <a:r>
              <a:rPr lang="en-US" sz="4800" b="1">
                <a:solidFill>
                  <a:srgbClr val="002060"/>
                </a:solidFill>
                <a:latin typeface="Century Gothic"/>
              </a:rPr>
              <a:t>Planning for Blended Learning Station Rotation</a:t>
            </a:r>
            <a:endParaRPr lang="en-US" sz="4800" b="1">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403400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801" y="-73151"/>
            <a:ext cx="11143735" cy="1149177"/>
          </a:xfrm>
        </p:spPr>
        <p:txBody>
          <a:bodyPr/>
          <a:lstStyle/>
          <a:p>
            <a:r>
              <a:rPr lang="en-US" b="1">
                <a:solidFill>
                  <a:schemeClr val="bg1"/>
                </a:solidFill>
                <a:latin typeface="Century Gothic"/>
              </a:rPr>
              <a:t>Reflecting: Lesson Planning</a:t>
            </a:r>
            <a:endParaRPr lang="en-US" b="1">
              <a:solidFill>
                <a:schemeClr val="bg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8AA976E6-5565-C549-BA3B-CA98B6D5D05B}"/>
              </a:ext>
            </a:extLst>
          </p:cNvPr>
          <p:cNvSpPr>
            <a:spLocks noGrp="1"/>
          </p:cNvSpPr>
          <p:nvPr>
            <p:ph idx="1"/>
          </p:nvPr>
        </p:nvSpPr>
        <p:spPr>
          <a:xfrm>
            <a:off x="2915031" y="1248766"/>
            <a:ext cx="7880731" cy="927126"/>
          </a:xfrm>
        </p:spPr>
        <p:txBody>
          <a:bodyPr vert="horz" lIns="91440" tIns="45720" rIns="91440" bIns="45720" rtlCol="0" anchor="t">
            <a:noAutofit/>
          </a:bodyPr>
          <a:lstStyle/>
          <a:p>
            <a:pPr marL="0" indent="0">
              <a:buNone/>
            </a:pPr>
            <a:endParaRPr lang="en-US">
              <a:latin typeface="Century Gothic"/>
            </a:endParaRPr>
          </a:p>
          <a:p>
            <a:pPr marL="0" indent="0">
              <a:buNone/>
            </a:pPr>
            <a:r>
              <a:rPr lang="en-US" sz="1800" b="1">
                <a:solidFill>
                  <a:srgbClr val="C00000"/>
                </a:solidFill>
                <a:latin typeface="Century Gothic"/>
                <a:ea typeface="Open Sans"/>
                <a:cs typeface="Open Sans"/>
              </a:rPr>
              <a:t>Let’s examine the lesson plan and identify where the teacher implemented the stations that were modeled</a:t>
            </a:r>
          </a:p>
          <a:p>
            <a:pPr marL="0" indent="0">
              <a:buNone/>
            </a:pPr>
            <a:endParaRPr lang="en-US"/>
          </a:p>
          <a:p>
            <a:pPr marL="0" indent="0">
              <a:buNone/>
            </a:pPr>
            <a:endParaRPr lang="en-US">
              <a:latin typeface="Calibri"/>
              <a:cs typeface="Calibri"/>
            </a:endParaRPr>
          </a:p>
          <a:p>
            <a:endParaRPr lang="en-US">
              <a:latin typeface="Century Gothic" panose="020B0502020202020204" pitchFamily="34" charset="0"/>
            </a:endParaRPr>
          </a:p>
        </p:txBody>
      </p:sp>
      <p:sp>
        <p:nvSpPr>
          <p:cNvPr id="4" name="TextBox 1">
            <a:extLst>
              <a:ext uri="{FF2B5EF4-FFF2-40B4-BE49-F238E27FC236}">
                <a16:creationId xmlns:a16="http://schemas.microsoft.com/office/drawing/2014/main" id="{41F43966-6C61-4864-9E5B-97C8D01C2BC8}"/>
              </a:ext>
            </a:extLst>
          </p:cNvPr>
          <p:cNvSpPr txBox="1"/>
          <p:nvPr/>
        </p:nvSpPr>
        <p:spPr>
          <a:xfrm>
            <a:off x="1063439" y="3502709"/>
            <a:ext cx="184731" cy="369332"/>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cxnSp>
        <p:nvCxnSpPr>
          <p:cNvPr id="5" name="Straight Connector 4">
            <a:extLst>
              <a:ext uri="{FF2B5EF4-FFF2-40B4-BE49-F238E27FC236}">
                <a16:creationId xmlns:a16="http://schemas.microsoft.com/office/drawing/2014/main" id="{58D32206-67EE-4F56-84E2-BF54FA0B2138}"/>
              </a:ext>
            </a:extLst>
          </p:cNvPr>
          <p:cNvCxnSpPr/>
          <p:nvPr/>
        </p:nvCxnSpPr>
        <p:spPr>
          <a:xfrm>
            <a:off x="6125697" y="2988255"/>
            <a:ext cx="0" cy="3765804"/>
          </a:xfrm>
          <a:prstGeom prst="line">
            <a:avLst/>
          </a:prstGeom>
          <a:ln w="57150">
            <a:prstDash val="dash"/>
          </a:ln>
        </p:spPr>
        <p:style>
          <a:lnRef idx="1">
            <a:schemeClr val="dk1"/>
          </a:lnRef>
          <a:fillRef idx="0">
            <a:schemeClr val="dk1"/>
          </a:fillRef>
          <a:effectRef idx="0">
            <a:schemeClr val="dk1"/>
          </a:effectRef>
          <a:fontRef idx="minor">
            <a:schemeClr val="tx1"/>
          </a:fontRef>
        </p:style>
      </p:cxnSp>
      <p:pic>
        <p:nvPicPr>
          <p:cNvPr id="14" name="Picture 14" descr="Table&#10;&#10;Description automatically generated">
            <a:extLst>
              <a:ext uri="{FF2B5EF4-FFF2-40B4-BE49-F238E27FC236}">
                <a16:creationId xmlns:a16="http://schemas.microsoft.com/office/drawing/2014/main" id="{3EB9F8FA-4726-49B6-B4A8-29F1F529A428}"/>
              </a:ext>
            </a:extLst>
          </p:cNvPr>
          <p:cNvPicPr>
            <a:picLocks noChangeAspect="1"/>
          </p:cNvPicPr>
          <p:nvPr/>
        </p:nvPicPr>
        <p:blipFill>
          <a:blip r:embed="rId4"/>
          <a:stretch>
            <a:fillRect/>
          </a:stretch>
        </p:blipFill>
        <p:spPr>
          <a:xfrm>
            <a:off x="6555471" y="2618246"/>
            <a:ext cx="4932081" cy="4406066"/>
          </a:xfrm>
          <a:prstGeom prst="rect">
            <a:avLst/>
          </a:prstGeom>
        </p:spPr>
      </p:pic>
      <p:pic>
        <p:nvPicPr>
          <p:cNvPr id="6" name="Picture 9" descr="Table&#10;&#10;Description automatically generated">
            <a:extLst>
              <a:ext uri="{FF2B5EF4-FFF2-40B4-BE49-F238E27FC236}">
                <a16:creationId xmlns:a16="http://schemas.microsoft.com/office/drawing/2014/main" id="{7A4FCAD4-91DB-4F09-9E17-C8DA3C364FE3}"/>
              </a:ext>
            </a:extLst>
          </p:cNvPr>
          <p:cNvPicPr>
            <a:picLocks noChangeAspect="1"/>
          </p:cNvPicPr>
          <p:nvPr/>
        </p:nvPicPr>
        <p:blipFill>
          <a:blip r:embed="rId5"/>
          <a:stretch>
            <a:fillRect/>
          </a:stretch>
        </p:blipFill>
        <p:spPr>
          <a:xfrm>
            <a:off x="255614" y="2257213"/>
            <a:ext cx="5320552" cy="5230566"/>
          </a:xfrm>
          <a:prstGeom prst="rect">
            <a:avLst/>
          </a:prstGeom>
        </p:spPr>
      </p:pic>
    </p:spTree>
    <p:extLst>
      <p:ext uri="{BB962C8B-B14F-4D97-AF65-F5344CB8AC3E}">
        <p14:creationId xmlns:p14="http://schemas.microsoft.com/office/powerpoint/2010/main" val="680285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345057" y="108343"/>
            <a:ext cx="10628243" cy="1149177"/>
          </a:xfrm>
        </p:spPr>
        <p:txBody>
          <a:bodyPr>
            <a:normAutofit fontScale="90000"/>
          </a:bodyPr>
          <a:lstStyle/>
          <a:p>
            <a:pPr lvl="0">
              <a:lnSpc>
                <a:spcPct val="100000"/>
              </a:lnSpc>
              <a:spcBef>
                <a:spcPts val="0"/>
              </a:spcBef>
              <a:defRPr/>
            </a:pPr>
            <a:r>
              <a:rPr lang="en-US" sz="3200" b="1">
                <a:solidFill>
                  <a:prstClr val="white"/>
                </a:solidFill>
                <a:effectLst>
                  <a:outerShdw blurRad="50800" dist="38100" dir="2700000" algn="tl" rotWithShape="0">
                    <a:prstClr val="black">
                      <a:alpha val="0"/>
                    </a:prstClr>
                  </a:outerShdw>
                </a:effectLst>
                <a:latin typeface="Century Gothic"/>
              </a:rPr>
              <a:t>A Process for Supporting Standards-Aligned</a:t>
            </a:r>
            <a:br>
              <a:rPr lang="en-US" sz="3200" b="1">
                <a:solidFill>
                  <a:prstClr val="white"/>
                </a:solidFill>
                <a:effectLst>
                  <a:outerShdw blurRad="50800" dist="38100" dir="2700000" algn="tl" rotWithShape="0">
                    <a:prstClr val="black">
                      <a:alpha val="0"/>
                    </a:prstClr>
                  </a:outerShdw>
                </a:effectLst>
                <a:latin typeface="Century Gothic"/>
              </a:rPr>
            </a:br>
            <a:r>
              <a:rPr lang="en-US" sz="3200" b="1">
                <a:solidFill>
                  <a:prstClr val="white"/>
                </a:solidFill>
                <a:effectLst>
                  <a:outerShdw blurRad="50800" dist="38100" dir="2700000" algn="tl" rotWithShape="0">
                    <a:prstClr val="black">
                      <a:alpha val="0"/>
                    </a:prstClr>
                  </a:outerShdw>
                </a:effectLst>
                <a:latin typeface="Century Gothic"/>
              </a:rPr>
              <a:t>Lesson Planning with the </a:t>
            </a:r>
            <a:br>
              <a:rPr lang="en-US" sz="3200" b="1">
                <a:solidFill>
                  <a:prstClr val="white"/>
                </a:solidFill>
                <a:effectLst>
                  <a:outerShdw blurRad="50800" dist="38100" dir="2700000" algn="tl" rotWithShape="0">
                    <a:prstClr val="black">
                      <a:alpha val="0"/>
                    </a:prstClr>
                  </a:outerShdw>
                </a:effectLst>
                <a:latin typeface="Century Gothic"/>
              </a:rPr>
            </a:br>
            <a:r>
              <a:rPr lang="en-US" sz="3200" b="1">
                <a:solidFill>
                  <a:prstClr val="white"/>
                </a:solidFill>
                <a:effectLst>
                  <a:outerShdw blurRad="50800" dist="38100" dir="2700000" algn="tl" rotWithShape="0">
                    <a:prstClr val="black">
                      <a:alpha val="0"/>
                    </a:prstClr>
                  </a:outerShdw>
                </a:effectLst>
                <a:latin typeface="Century Gothic"/>
              </a:rPr>
              <a:t>Station Rotation Model</a:t>
            </a:r>
            <a:endParaRPr lang="en-US" sz="3200" b="1">
              <a:solidFill>
                <a:prstClr val="white"/>
              </a:solidFill>
              <a:effectLst>
                <a:outerShdw blurRad="50800" dist="38100" dir="2700000" algn="tl" rotWithShape="0">
                  <a:prstClr val="black">
                    <a:alpha val="0"/>
                  </a:prstClr>
                </a:outerShdw>
              </a:effectLst>
              <a:latin typeface="Century Gothic" panose="020B0502020202020204" pitchFamily="34" charset="0"/>
            </a:endParaRPr>
          </a:p>
        </p:txBody>
      </p:sp>
      <p:sp>
        <p:nvSpPr>
          <p:cNvPr id="3" name="Content Placeholder 2">
            <a:extLst>
              <a:ext uri="{FF2B5EF4-FFF2-40B4-BE49-F238E27FC236}">
                <a16:creationId xmlns:a16="http://schemas.microsoft.com/office/drawing/2014/main" id="{8AA976E6-5565-C549-BA3B-CA98B6D5D05B}"/>
              </a:ext>
            </a:extLst>
          </p:cNvPr>
          <p:cNvSpPr>
            <a:spLocks noGrp="1"/>
          </p:cNvSpPr>
          <p:nvPr>
            <p:ph idx="1"/>
          </p:nvPr>
        </p:nvSpPr>
        <p:spPr>
          <a:xfrm>
            <a:off x="2915031" y="1248766"/>
            <a:ext cx="7880731" cy="927126"/>
          </a:xfrm>
        </p:spPr>
        <p:txBody>
          <a:bodyPr vert="horz" lIns="91440" tIns="45720" rIns="91440" bIns="45720" rtlCol="0" anchor="t">
            <a:noAutofit/>
          </a:bodyPr>
          <a:lstStyle/>
          <a:p>
            <a:pPr marL="0" indent="0">
              <a:buNone/>
            </a:pPr>
            <a:endParaRPr lang="en-US">
              <a:latin typeface="Century Gothic"/>
            </a:endParaRPr>
          </a:p>
          <a:p>
            <a:pPr marL="0" indent="0">
              <a:buNone/>
            </a:pPr>
            <a:r>
              <a:rPr lang="en-US" sz="1800" b="1">
                <a:solidFill>
                  <a:srgbClr val="C00000"/>
                </a:solidFill>
                <a:latin typeface="Century Gothic"/>
                <a:ea typeface="Open Sans"/>
                <a:cs typeface="Open Sans"/>
              </a:rPr>
              <a:t>Let’s examine the lesson plan and identify where the teacher implemented the stations that were modeled</a:t>
            </a:r>
          </a:p>
          <a:p>
            <a:pPr marL="0" indent="0">
              <a:buNone/>
            </a:pPr>
            <a:endParaRPr lang="en-US"/>
          </a:p>
          <a:p>
            <a:pPr marL="0" indent="0">
              <a:buNone/>
            </a:pPr>
            <a:endParaRPr lang="en-US">
              <a:latin typeface="Calibri"/>
              <a:cs typeface="Calibri"/>
            </a:endParaRPr>
          </a:p>
          <a:p>
            <a:endParaRPr lang="en-US">
              <a:latin typeface="Century Gothic" panose="020B0502020202020204" pitchFamily="34" charset="0"/>
            </a:endParaRPr>
          </a:p>
        </p:txBody>
      </p:sp>
      <p:sp>
        <p:nvSpPr>
          <p:cNvPr id="10" name="TextBox 9">
            <a:extLst>
              <a:ext uri="{FF2B5EF4-FFF2-40B4-BE49-F238E27FC236}">
                <a16:creationId xmlns:a16="http://schemas.microsoft.com/office/drawing/2014/main" id="{C5411BFF-E0C1-C641-A15B-F7E975110358}"/>
              </a:ext>
            </a:extLst>
          </p:cNvPr>
          <p:cNvSpPr txBox="1"/>
          <p:nvPr/>
        </p:nvSpPr>
        <p:spPr>
          <a:xfrm>
            <a:off x="143170" y="2569143"/>
            <a:ext cx="6712226" cy="3970318"/>
          </a:xfrm>
          <a:prstGeom prst="rect">
            <a:avLst/>
          </a:prstGeom>
          <a:noFill/>
        </p:spPr>
        <p:txBody>
          <a:bodyPr wrap="square" lIns="91440" tIns="45720" rIns="91440" bIns="45720" rtlCol="0" anchor="t">
            <a:spAutoFit/>
          </a:bodyPr>
          <a:lstStyle/>
          <a:p>
            <a:r>
              <a:rPr lang="en-US" b="1">
                <a:latin typeface="Century Gothic"/>
              </a:rPr>
              <a:t>Step 1: </a:t>
            </a:r>
            <a:r>
              <a:rPr lang="en-US">
                <a:latin typeface="Century Gothic"/>
              </a:rPr>
              <a:t>Complete PLC Planning Protocol</a:t>
            </a:r>
          </a:p>
          <a:p>
            <a:pPr marL="742950" lvl="1" indent="-285750">
              <a:buFont typeface="Arial" panose="020B0604020202020204" pitchFamily="34" charset="0"/>
              <a:buChar char="•"/>
            </a:pPr>
            <a:r>
              <a:rPr lang="en-US">
                <a:latin typeface="Century Gothic"/>
              </a:rPr>
              <a:t>Internalize the standard, PBO, and lesson materials</a:t>
            </a:r>
          </a:p>
          <a:p>
            <a:pPr marL="742950" lvl="1" indent="-285750">
              <a:buFont typeface="Arial" panose="020B0604020202020204" pitchFamily="34" charset="0"/>
              <a:buChar char="•"/>
            </a:pPr>
            <a:r>
              <a:rPr lang="en-US">
                <a:latin typeface="Century Gothic"/>
              </a:rPr>
              <a:t>Utilize district curricular resources</a:t>
            </a:r>
          </a:p>
          <a:p>
            <a:endParaRPr lang="en-US" b="1">
              <a:latin typeface="Century Gothic"/>
            </a:endParaRPr>
          </a:p>
          <a:p>
            <a:r>
              <a:rPr lang="en-US" b="1">
                <a:latin typeface="Century Gothic"/>
              </a:rPr>
              <a:t>Step 2:</a:t>
            </a:r>
            <a:r>
              <a:rPr lang="en-US">
                <a:latin typeface="Century Gothic"/>
              </a:rPr>
              <a:t> Determine stations based on GRR/5E Instructional Model </a:t>
            </a:r>
          </a:p>
          <a:p>
            <a:pPr marL="742950" lvl="1" indent="-285750">
              <a:buFont typeface="Arial" panose="020B0604020202020204" pitchFamily="34" charset="0"/>
              <a:buChar char="•"/>
            </a:pPr>
            <a:r>
              <a:rPr lang="en-US">
                <a:latin typeface="Century Gothic"/>
              </a:rPr>
              <a:t>Use PLC Planning Protocol recommendations, planned GRR/5E questions, tasks, or problems </a:t>
            </a:r>
          </a:p>
          <a:p>
            <a:endParaRPr lang="en-US">
              <a:latin typeface="Century Gothic" panose="020B0502020202020204" pitchFamily="34" charset="0"/>
            </a:endParaRPr>
          </a:p>
          <a:p>
            <a:r>
              <a:rPr lang="en-US" b="1">
                <a:latin typeface="Century Gothic"/>
              </a:rPr>
              <a:t>Step 3:</a:t>
            </a:r>
            <a:r>
              <a:rPr lang="en-US">
                <a:latin typeface="Century Gothic"/>
              </a:rPr>
              <a:t> Align lesson content to the DTM </a:t>
            </a:r>
          </a:p>
          <a:p>
            <a:pPr marL="742950" lvl="1" indent="-285750">
              <a:buFont typeface="Arial" panose="020B0604020202020204" pitchFamily="34" charset="0"/>
              <a:buChar char="•"/>
            </a:pPr>
            <a:r>
              <a:rPr lang="en-US">
                <a:latin typeface="Century Gothic"/>
              </a:rPr>
              <a:t>Resources: Re-Teach Calendar, IP3 CFU Toolkit </a:t>
            </a:r>
          </a:p>
          <a:p>
            <a:endParaRPr lang="en-US">
              <a:latin typeface="Century Gothic" panose="020B0502020202020204" pitchFamily="34" charset="0"/>
            </a:endParaRPr>
          </a:p>
          <a:p>
            <a:r>
              <a:rPr lang="en-US" b="1">
                <a:latin typeface="Century Gothic"/>
              </a:rPr>
              <a:t>Step 4:</a:t>
            </a:r>
            <a:r>
              <a:rPr lang="en-US">
                <a:latin typeface="Century Gothic"/>
              </a:rPr>
              <a:t> Align resources and lesson materials needed to execute the lesson </a:t>
            </a:r>
          </a:p>
        </p:txBody>
      </p:sp>
      <p:pic>
        <p:nvPicPr>
          <p:cNvPr id="13" name="Picture 5" descr="A picture containing diagram&#10;&#10;Description automatically generated">
            <a:extLst>
              <a:ext uri="{FF2B5EF4-FFF2-40B4-BE49-F238E27FC236}">
                <a16:creationId xmlns:a16="http://schemas.microsoft.com/office/drawing/2014/main" id="{F5AF8472-B88A-B54C-B16E-0C62D4A323DC}"/>
              </a:ext>
            </a:extLst>
          </p:cNvPr>
          <p:cNvPicPr>
            <a:picLocks noChangeAspect="1"/>
          </p:cNvPicPr>
          <p:nvPr/>
        </p:nvPicPr>
        <p:blipFill>
          <a:blip r:embed="rId4"/>
          <a:stretch>
            <a:fillRect/>
          </a:stretch>
        </p:blipFill>
        <p:spPr>
          <a:xfrm>
            <a:off x="7228114" y="2258594"/>
            <a:ext cx="4855028" cy="3298754"/>
          </a:xfrm>
          <a:prstGeom prst="rect">
            <a:avLst/>
          </a:prstGeom>
        </p:spPr>
      </p:pic>
    </p:spTree>
    <p:extLst>
      <p:ext uri="{BB962C8B-B14F-4D97-AF65-F5344CB8AC3E}">
        <p14:creationId xmlns:p14="http://schemas.microsoft.com/office/powerpoint/2010/main" val="57519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801" y="-48767"/>
            <a:ext cx="11143735" cy="1149177"/>
          </a:xfrm>
        </p:spPr>
        <p:txBody>
          <a:bodyPr/>
          <a:lstStyle/>
          <a:p>
            <a:r>
              <a:rPr lang="en-US" b="1">
                <a:solidFill>
                  <a:schemeClr val="bg1"/>
                </a:solidFill>
                <a:latin typeface="Century Gothic"/>
              </a:rPr>
              <a:t>Reflecting: The Planning Process</a:t>
            </a:r>
            <a:endParaRPr lang="en-US" b="1">
              <a:solidFill>
                <a:schemeClr val="bg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8AA976E6-5565-C549-BA3B-CA98B6D5D05B}"/>
              </a:ext>
            </a:extLst>
          </p:cNvPr>
          <p:cNvSpPr>
            <a:spLocks noGrp="1"/>
          </p:cNvSpPr>
          <p:nvPr>
            <p:ph idx="1"/>
          </p:nvPr>
        </p:nvSpPr>
        <p:spPr>
          <a:xfrm>
            <a:off x="838200" y="2979393"/>
            <a:ext cx="6360886" cy="3878606"/>
          </a:xfrm>
        </p:spPr>
        <p:txBody>
          <a:bodyPr vert="horz" lIns="91440" tIns="45720" rIns="91440" bIns="45720" rtlCol="0" anchor="t">
            <a:normAutofit/>
          </a:bodyPr>
          <a:lstStyle/>
          <a:p>
            <a:pPr marL="0" indent="0">
              <a:buNone/>
            </a:pPr>
            <a:endParaRPr lang="en-US">
              <a:latin typeface="Century Gothic"/>
              <a:ea typeface="Open Sans"/>
              <a:cs typeface="Open Sans"/>
            </a:endParaRPr>
          </a:p>
          <a:p>
            <a:pPr marL="285750" indent="-285750"/>
            <a:r>
              <a:rPr lang="en-US">
                <a:latin typeface="Century Gothic" panose="020B0502020202020204" pitchFamily="34" charset="0"/>
              </a:rPr>
              <a:t>What planning moves were different to plan for the Station Rotation lesson?</a:t>
            </a:r>
          </a:p>
          <a:p>
            <a:endParaRPr lang="en-US">
              <a:latin typeface="Century Gothic" panose="020B0502020202020204" pitchFamily="34" charset="0"/>
            </a:endParaRPr>
          </a:p>
          <a:p>
            <a:pPr marL="285750" indent="-285750"/>
            <a:r>
              <a:rPr lang="en-US">
                <a:latin typeface="Century Gothic" panose="020B0502020202020204" pitchFamily="34" charset="0"/>
              </a:rPr>
              <a:t>How does the Station Rotation lesson align to the PLC Planning protocol and the DTM?</a:t>
            </a:r>
          </a:p>
          <a:p>
            <a:pPr marL="0" indent="0">
              <a:buNone/>
            </a:pPr>
            <a:endParaRPr lang="en-US" sz="2800">
              <a:latin typeface="Century Gothic"/>
              <a:ea typeface="Open Sans"/>
              <a:cs typeface="Open Sans"/>
            </a:endParaRPr>
          </a:p>
          <a:p>
            <a:endParaRPr lang="en-US">
              <a:latin typeface="Century Gothic" panose="020B0502020202020204" pitchFamily="34" charset="0"/>
            </a:endParaRPr>
          </a:p>
        </p:txBody>
      </p:sp>
      <p:sp>
        <p:nvSpPr>
          <p:cNvPr id="5" name="TextBox 4">
            <a:extLst>
              <a:ext uri="{FF2B5EF4-FFF2-40B4-BE49-F238E27FC236}">
                <a16:creationId xmlns:a16="http://schemas.microsoft.com/office/drawing/2014/main" id="{660E9BD5-8FBC-45ED-9505-537E36DB54D9}"/>
              </a:ext>
            </a:extLst>
          </p:cNvPr>
          <p:cNvSpPr txBox="1"/>
          <p:nvPr/>
        </p:nvSpPr>
        <p:spPr>
          <a:xfrm>
            <a:off x="835308" y="2225328"/>
            <a:ext cx="6910815" cy="523220"/>
          </a:xfrm>
          <a:prstGeom prst="rect">
            <a:avLst/>
          </a:prstGeom>
          <a:noFill/>
        </p:spPr>
        <p:txBody>
          <a:bodyPr wrap="square" lIns="91440" tIns="45720" rIns="91440" bIns="45720" anchor="t">
            <a:spAutoFit/>
          </a:bodyPr>
          <a:lstStyle/>
          <a:p>
            <a:r>
              <a:rPr lang="en-US" sz="2800" b="1">
                <a:latin typeface="Century Gothic"/>
                <a:ea typeface="Open Sans"/>
                <a:cs typeface="Open Sans"/>
              </a:rPr>
              <a:t>Let's reflect on the lesson planning</a:t>
            </a:r>
            <a:r>
              <a:rPr lang="en-US" sz="2800">
                <a:latin typeface="Century Gothic"/>
                <a:ea typeface="Open Sans"/>
                <a:cs typeface="Open Sans"/>
              </a:rPr>
              <a:t> </a:t>
            </a:r>
            <a:endParaRPr lang="en-US" sz="2800"/>
          </a:p>
        </p:txBody>
      </p:sp>
      <p:pic>
        <p:nvPicPr>
          <p:cNvPr id="4" name="Picture 5" descr="A picture containing diagram&#10;&#10;Description automatically generated">
            <a:extLst>
              <a:ext uri="{FF2B5EF4-FFF2-40B4-BE49-F238E27FC236}">
                <a16:creationId xmlns:a16="http://schemas.microsoft.com/office/drawing/2014/main" id="{D7953A70-7EB1-28F0-2E21-7E8FE4881766}"/>
              </a:ext>
            </a:extLst>
          </p:cNvPr>
          <p:cNvPicPr>
            <a:picLocks noChangeAspect="1"/>
          </p:cNvPicPr>
          <p:nvPr/>
        </p:nvPicPr>
        <p:blipFill>
          <a:blip r:embed="rId4"/>
          <a:stretch>
            <a:fillRect/>
          </a:stretch>
        </p:blipFill>
        <p:spPr>
          <a:xfrm>
            <a:off x="7336971" y="2485380"/>
            <a:ext cx="4855028" cy="3298754"/>
          </a:xfrm>
          <a:prstGeom prst="rect">
            <a:avLst/>
          </a:prstGeom>
        </p:spPr>
      </p:pic>
    </p:spTree>
    <p:extLst>
      <p:ext uri="{BB962C8B-B14F-4D97-AF65-F5344CB8AC3E}">
        <p14:creationId xmlns:p14="http://schemas.microsoft.com/office/powerpoint/2010/main" val="408865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Century Gothic"/>
              </a:rPr>
              <a:t>Planning for Station Rotation</a:t>
            </a:r>
            <a:endParaRPr lang="en-US" b="1">
              <a:solidFill>
                <a:schemeClr val="bg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8AA976E6-5565-C549-BA3B-CA98B6D5D05B}"/>
              </a:ext>
            </a:extLst>
          </p:cNvPr>
          <p:cNvSpPr>
            <a:spLocks noGrp="1"/>
          </p:cNvSpPr>
          <p:nvPr>
            <p:ph idx="1"/>
          </p:nvPr>
        </p:nvSpPr>
        <p:spPr>
          <a:xfrm>
            <a:off x="210065" y="2617188"/>
            <a:ext cx="4186571" cy="2549928"/>
          </a:xfrm>
        </p:spPr>
        <p:txBody>
          <a:bodyPr>
            <a:normAutofit/>
          </a:bodyPr>
          <a:lstStyle/>
          <a:p>
            <a:pPr marL="0" indent="0">
              <a:buNone/>
            </a:pPr>
            <a:r>
              <a:rPr lang="en-US" sz="3200">
                <a:latin typeface="Century Gothic" panose="020B0502020202020204" pitchFamily="34" charset="0"/>
              </a:rPr>
              <a:t>Additionally, C&amp;I has included recommendations in the Q4 PLC Protocols.</a:t>
            </a:r>
          </a:p>
          <a:p>
            <a:pPr marL="0" indent="0">
              <a:buNone/>
            </a:pPr>
            <a:endParaRPr lang="en-US" sz="3200">
              <a:latin typeface="Century Gothic" panose="020B0502020202020204" pitchFamily="34" charset="0"/>
            </a:endParaRPr>
          </a:p>
        </p:txBody>
      </p:sp>
      <p:pic>
        <p:nvPicPr>
          <p:cNvPr id="11" name="Picture 10" descr="Text&#10;&#10;Description automatically generated with medium confidence">
            <a:extLst>
              <a:ext uri="{FF2B5EF4-FFF2-40B4-BE49-F238E27FC236}">
                <a16:creationId xmlns:a16="http://schemas.microsoft.com/office/drawing/2014/main" id="{0760009C-679F-0944-A8EB-849667AEB9D2}"/>
              </a:ext>
            </a:extLst>
          </p:cNvPr>
          <p:cNvPicPr>
            <a:picLocks noChangeAspect="1"/>
          </p:cNvPicPr>
          <p:nvPr/>
        </p:nvPicPr>
        <p:blipFill>
          <a:blip r:embed="rId4"/>
          <a:stretch>
            <a:fillRect/>
          </a:stretch>
        </p:blipFill>
        <p:spPr>
          <a:xfrm>
            <a:off x="5221591" y="1614229"/>
            <a:ext cx="6478535" cy="3629541"/>
          </a:xfrm>
          <a:prstGeom prst="rect">
            <a:avLst/>
          </a:prstGeom>
          <a:effectLst>
            <a:outerShdw blurRad="63500" sx="102000" sy="102000" algn="ctr" rotWithShape="0">
              <a:prstClr val="black">
                <a:alpha val="40000"/>
              </a:prstClr>
            </a:outerShdw>
          </a:effectLst>
        </p:spPr>
      </p:pic>
      <p:pic>
        <p:nvPicPr>
          <p:cNvPr id="5" name="Picture 4" descr="Text&#10;&#10;Description automatically generated">
            <a:extLst>
              <a:ext uri="{FF2B5EF4-FFF2-40B4-BE49-F238E27FC236}">
                <a16:creationId xmlns:a16="http://schemas.microsoft.com/office/drawing/2014/main" id="{08D7BABA-C5C9-4A0B-B67D-22385EF73469}"/>
              </a:ext>
            </a:extLst>
          </p:cNvPr>
          <p:cNvPicPr>
            <a:picLocks noChangeAspect="1"/>
          </p:cNvPicPr>
          <p:nvPr/>
        </p:nvPicPr>
        <p:blipFill rotWithShape="1">
          <a:blip r:embed="rId5"/>
          <a:srcRect r="7342" b="1188"/>
          <a:stretch/>
        </p:blipFill>
        <p:spPr>
          <a:xfrm>
            <a:off x="5522441" y="3248909"/>
            <a:ext cx="5308052" cy="3317262"/>
          </a:xfrm>
          <a:prstGeom prst="rect">
            <a:avLst/>
          </a:prstGeom>
        </p:spPr>
      </p:pic>
      <p:pic>
        <p:nvPicPr>
          <p:cNvPr id="6" name="Picture 5" descr="Table&#10;&#10;Description automatically generated">
            <a:extLst>
              <a:ext uri="{FF2B5EF4-FFF2-40B4-BE49-F238E27FC236}">
                <a16:creationId xmlns:a16="http://schemas.microsoft.com/office/drawing/2014/main" id="{F455711D-D4F2-024C-9739-F6550D9606B7}"/>
              </a:ext>
            </a:extLst>
          </p:cNvPr>
          <p:cNvPicPr>
            <a:picLocks noChangeAspect="1"/>
          </p:cNvPicPr>
          <p:nvPr/>
        </p:nvPicPr>
        <p:blipFill>
          <a:blip r:embed="rId6"/>
          <a:stretch>
            <a:fillRect/>
          </a:stretch>
        </p:blipFill>
        <p:spPr>
          <a:xfrm>
            <a:off x="4274288" y="4024498"/>
            <a:ext cx="7718020" cy="236816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0385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Century Gothic"/>
              </a:rPr>
              <a:t>Vision for Student Success</a:t>
            </a:r>
            <a:endParaRPr lang="en-US" b="1">
              <a:solidFill>
                <a:schemeClr val="bg1"/>
              </a:solidFill>
              <a:latin typeface="Century Gothic" panose="020B0502020202020204" pitchFamily="34" charset="0"/>
            </a:endParaRPr>
          </a:p>
        </p:txBody>
      </p:sp>
      <p:sp>
        <p:nvSpPr>
          <p:cNvPr id="6" name="Google Shape;1603;p3">
            <a:extLst>
              <a:ext uri="{FF2B5EF4-FFF2-40B4-BE49-F238E27FC236}">
                <a16:creationId xmlns:a16="http://schemas.microsoft.com/office/drawing/2014/main" id="{EB471059-F761-4A28-AEE9-BD3A5F88C3A4}"/>
              </a:ext>
            </a:extLst>
          </p:cNvPr>
          <p:cNvSpPr txBox="1"/>
          <p:nvPr/>
        </p:nvSpPr>
        <p:spPr>
          <a:xfrm>
            <a:off x="175062" y="2753745"/>
            <a:ext cx="11841876" cy="2431380"/>
          </a:xfrm>
          <a:prstGeom prst="rect">
            <a:avLst/>
          </a:prstGeom>
          <a:solidFill>
            <a:srgbClr val="1F3864">
              <a:alpha val="87843"/>
            </a:srgbClr>
          </a:solidFill>
          <a:ln>
            <a:noFill/>
          </a:ln>
        </p:spPr>
        <p:txBody>
          <a:bodyPr spcFirstLastPara="1" wrap="square" lIns="121900" tIns="60933" rIns="121900" bIns="60933"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US" sz="2400" b="1" kern="0">
                <a:solidFill>
                  <a:srgbClr val="FFFFFF"/>
                </a:solidFill>
                <a:latin typeface="Century Gothic"/>
                <a:ea typeface="Century Gothic"/>
                <a:cs typeface="Century Gothic"/>
                <a:sym typeface="Century Gothic"/>
              </a:rPr>
              <a:t>Every day, Memphis Shelby County School students experience high level</a:t>
            </a:r>
            <a:endParaRPr lang="en-US" sz="2400" kern="0">
              <a:solidFill>
                <a:srgbClr val="000000"/>
              </a:solidFill>
              <a:latin typeface="Arial"/>
              <a:ea typeface="Century Gothic"/>
              <a:cs typeface="Arial"/>
              <a:sym typeface="Century Gothic"/>
            </a:endParaRPr>
          </a:p>
          <a:p>
            <a:pPr defTabSz="1219170"/>
            <a:r>
              <a:rPr lang="en-US" sz="2400" b="1" kern="0">
                <a:solidFill>
                  <a:srgbClr val="FFFFFF"/>
                </a:solidFill>
                <a:latin typeface="Century Gothic"/>
                <a:ea typeface="Century Gothic"/>
                <a:cs typeface="Century Gothic"/>
                <a:sym typeface="Century Gothic"/>
              </a:rPr>
              <a:t>of success with challenging content in our classrooms and show consistent academic growth and achievement each year. We are committed to preparing well-rounded graduates who compete globally, because they persevere through challenges, think critically, advocate for and drive their own learning experiences, and collaborate effectively with diverse peers.</a:t>
            </a:r>
            <a:endParaRPr lang="en-US" sz="2400" kern="0">
              <a:solidFill>
                <a:srgbClr val="000000"/>
              </a:solidFill>
              <a:latin typeface="Arial"/>
              <a:cs typeface="Arial"/>
            </a:endParaRPr>
          </a:p>
        </p:txBody>
      </p:sp>
    </p:spTree>
    <p:extLst>
      <p:ext uri="{BB962C8B-B14F-4D97-AF65-F5344CB8AC3E}">
        <p14:creationId xmlns:p14="http://schemas.microsoft.com/office/powerpoint/2010/main" val="3835362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Century Gothic"/>
              </a:rPr>
              <a:t>Planning for Station Rotation</a:t>
            </a:r>
            <a:endParaRPr lang="en-US" b="1">
              <a:solidFill>
                <a:schemeClr val="bg1"/>
              </a:solidFill>
              <a:latin typeface="Century Gothic" panose="020B0502020202020204" pitchFamily="34" charset="0"/>
            </a:endParaRPr>
          </a:p>
        </p:txBody>
      </p:sp>
      <p:sp>
        <p:nvSpPr>
          <p:cNvPr id="7" name="Content Placeholder 6">
            <a:extLst>
              <a:ext uri="{FF2B5EF4-FFF2-40B4-BE49-F238E27FC236}">
                <a16:creationId xmlns:a16="http://schemas.microsoft.com/office/drawing/2014/main" id="{278B576C-B379-F6DD-62A9-26B8541DDA6F}"/>
              </a:ext>
            </a:extLst>
          </p:cNvPr>
          <p:cNvSpPr>
            <a:spLocks noGrp="1"/>
          </p:cNvSpPr>
          <p:nvPr>
            <p:ph idx="1"/>
          </p:nvPr>
        </p:nvSpPr>
        <p:spPr>
          <a:xfrm>
            <a:off x="838200" y="2221093"/>
            <a:ext cx="10515600" cy="3955870"/>
          </a:xfrm>
        </p:spPr>
        <p:txBody>
          <a:bodyPr vert="horz" lIns="91440" tIns="45720" rIns="91440" bIns="45720" rtlCol="0" anchor="t">
            <a:normAutofit/>
          </a:bodyPr>
          <a:lstStyle/>
          <a:p>
            <a:r>
              <a:rPr lang="en-US">
                <a:cs typeface="Calibri"/>
              </a:rPr>
              <a:t>ELA resources: Wonders activities for collab, Clever apps for tech, Brain-pop for tech, Ready reading for Teacher lead, TCAP for collab</a:t>
            </a:r>
          </a:p>
          <a:p>
            <a:endParaRPr lang="en-US">
              <a:cs typeface="Calibri"/>
            </a:endParaRPr>
          </a:p>
          <a:p>
            <a:r>
              <a:rPr lang="en-US">
                <a:cs typeface="Calibri"/>
              </a:rPr>
              <a:t>Math resources: </a:t>
            </a:r>
            <a:r>
              <a:rPr lang="en-US" err="1">
                <a:cs typeface="Calibri"/>
              </a:rPr>
              <a:t>Greatminds</a:t>
            </a:r>
            <a:r>
              <a:rPr lang="en-US">
                <a:cs typeface="Calibri"/>
              </a:rPr>
              <a:t> for tech, clever apps for tech, </a:t>
            </a:r>
            <a:r>
              <a:rPr lang="en-US" err="1">
                <a:cs typeface="Calibri"/>
              </a:rPr>
              <a:t>Iready</a:t>
            </a:r>
            <a:r>
              <a:rPr lang="en-US">
                <a:cs typeface="Calibri"/>
              </a:rPr>
              <a:t> resources for collab, TCAP for collab</a:t>
            </a:r>
          </a:p>
          <a:p>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363267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0" y="151475"/>
            <a:ext cx="10628243" cy="1149177"/>
          </a:xfrm>
        </p:spPr>
        <p:txBody>
          <a:bodyPr>
            <a:normAutofit fontScale="90000"/>
          </a:bodyPr>
          <a:lstStyle/>
          <a:p>
            <a:pPr lvl="0">
              <a:lnSpc>
                <a:spcPct val="100000"/>
              </a:lnSpc>
              <a:spcBef>
                <a:spcPts val="0"/>
              </a:spcBef>
              <a:defRPr/>
            </a:pPr>
            <a:r>
              <a:rPr lang="en-US" sz="3200" b="1">
                <a:solidFill>
                  <a:prstClr val="white"/>
                </a:solidFill>
                <a:effectLst>
                  <a:outerShdw blurRad="50800" dist="38100" dir="2700000" algn="tl" rotWithShape="0">
                    <a:prstClr val="black">
                      <a:alpha val="0"/>
                    </a:prstClr>
                  </a:outerShdw>
                </a:effectLst>
                <a:latin typeface="Century Gothic"/>
              </a:rPr>
              <a:t>A Process for Supporting Standards-Aligned</a:t>
            </a:r>
            <a:br>
              <a:rPr lang="en-US" sz="3200" b="1">
                <a:solidFill>
                  <a:prstClr val="white"/>
                </a:solidFill>
                <a:effectLst>
                  <a:outerShdw blurRad="50800" dist="38100" dir="2700000" algn="tl" rotWithShape="0">
                    <a:prstClr val="black">
                      <a:alpha val="0"/>
                    </a:prstClr>
                  </a:outerShdw>
                </a:effectLst>
                <a:latin typeface="Century Gothic"/>
              </a:rPr>
            </a:br>
            <a:r>
              <a:rPr lang="en-US" sz="3200" b="1">
                <a:solidFill>
                  <a:prstClr val="white"/>
                </a:solidFill>
                <a:effectLst>
                  <a:outerShdw blurRad="50800" dist="38100" dir="2700000" algn="tl" rotWithShape="0">
                    <a:prstClr val="black">
                      <a:alpha val="0"/>
                    </a:prstClr>
                  </a:outerShdw>
                </a:effectLst>
                <a:latin typeface="Century Gothic"/>
              </a:rPr>
              <a:t>Lesson Planning with the </a:t>
            </a:r>
            <a:br>
              <a:rPr lang="en-US" sz="3200" b="1">
                <a:solidFill>
                  <a:prstClr val="white"/>
                </a:solidFill>
                <a:effectLst>
                  <a:outerShdw blurRad="50800" dist="38100" dir="2700000" algn="tl" rotWithShape="0">
                    <a:prstClr val="black">
                      <a:alpha val="0"/>
                    </a:prstClr>
                  </a:outerShdw>
                </a:effectLst>
                <a:latin typeface="Century Gothic"/>
              </a:rPr>
            </a:br>
            <a:r>
              <a:rPr lang="en-US" sz="3200" b="1">
                <a:solidFill>
                  <a:prstClr val="white"/>
                </a:solidFill>
                <a:effectLst>
                  <a:outerShdw blurRad="50800" dist="38100" dir="2700000" algn="tl" rotWithShape="0">
                    <a:prstClr val="black">
                      <a:alpha val="0"/>
                    </a:prstClr>
                  </a:outerShdw>
                </a:effectLst>
                <a:latin typeface="Century Gothic"/>
              </a:rPr>
              <a:t>Station Rotation Model</a:t>
            </a:r>
            <a:endParaRPr lang="en-US" sz="3200" b="1">
              <a:solidFill>
                <a:prstClr val="white"/>
              </a:solidFill>
              <a:effectLst>
                <a:outerShdw blurRad="50800" dist="38100" dir="2700000" algn="tl" rotWithShape="0">
                  <a:prstClr val="black">
                    <a:alpha val="0"/>
                  </a:prstClr>
                </a:outerShdw>
              </a:effectLst>
              <a:latin typeface="Century Gothic" panose="020B0502020202020204" pitchFamily="34" charset="0"/>
            </a:endParaRPr>
          </a:p>
        </p:txBody>
      </p:sp>
      <p:sp>
        <p:nvSpPr>
          <p:cNvPr id="6" name="TextBox 5">
            <a:extLst>
              <a:ext uri="{FF2B5EF4-FFF2-40B4-BE49-F238E27FC236}">
                <a16:creationId xmlns:a16="http://schemas.microsoft.com/office/drawing/2014/main" id="{BF563BD3-8CCE-441F-9F84-714D5B8853C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12" name="TextBox 11">
            <a:extLst>
              <a:ext uri="{FF2B5EF4-FFF2-40B4-BE49-F238E27FC236}">
                <a16:creationId xmlns:a16="http://schemas.microsoft.com/office/drawing/2014/main" id="{FB208AA7-9918-430B-89E1-18AFC2B76C4F}"/>
              </a:ext>
            </a:extLst>
          </p:cNvPr>
          <p:cNvSpPr txBox="1"/>
          <p:nvPr/>
        </p:nvSpPr>
        <p:spPr>
          <a:xfrm>
            <a:off x="5909422" y="1253378"/>
            <a:ext cx="45025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entury Gothic"/>
              </a:rPr>
              <a:t>Questions to Consider:</a:t>
            </a:r>
          </a:p>
        </p:txBody>
      </p:sp>
      <p:sp>
        <p:nvSpPr>
          <p:cNvPr id="14" name="TextBox 13">
            <a:extLst>
              <a:ext uri="{FF2B5EF4-FFF2-40B4-BE49-F238E27FC236}">
                <a16:creationId xmlns:a16="http://schemas.microsoft.com/office/drawing/2014/main" id="{91836185-45B2-4468-8FB5-A7D3F28D2659}"/>
              </a:ext>
            </a:extLst>
          </p:cNvPr>
          <p:cNvSpPr txBox="1"/>
          <p:nvPr/>
        </p:nvSpPr>
        <p:spPr>
          <a:xfrm>
            <a:off x="421341" y="2214282"/>
            <a:ext cx="1145017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2400">
                <a:latin typeface="Century Gothic"/>
                <a:cs typeface="Calibri"/>
              </a:rPr>
              <a:t>What do you want your students to know?</a:t>
            </a:r>
          </a:p>
          <a:p>
            <a:pPr marL="171450" indent="-171450">
              <a:buFont typeface="Arial"/>
              <a:buChar char="•"/>
            </a:pPr>
            <a:r>
              <a:rPr lang="en-US" sz="2400">
                <a:latin typeface="Century Gothic"/>
                <a:cs typeface="Calibri"/>
              </a:rPr>
              <a:t>What do you want your students to be able to do?</a:t>
            </a:r>
          </a:p>
          <a:p>
            <a:pPr marL="171450" indent="-171450">
              <a:buFont typeface="Arial"/>
              <a:buChar char="•"/>
            </a:pPr>
            <a:r>
              <a:rPr lang="en-US" sz="2400">
                <a:latin typeface="Century Gothic"/>
                <a:cs typeface="Calibri"/>
              </a:rPr>
              <a:t>How many stations are needed to execute your lesson effectively?</a:t>
            </a:r>
          </a:p>
          <a:p>
            <a:pPr marL="171450" indent="-171450">
              <a:buFont typeface="Arial"/>
              <a:buChar char="•"/>
            </a:pPr>
            <a:r>
              <a:rPr lang="en-US" sz="2400">
                <a:latin typeface="Century Gothic"/>
                <a:cs typeface="Calibri"/>
              </a:rPr>
              <a:t>What instructional resources will you leverage for offline and online stations?</a:t>
            </a:r>
          </a:p>
          <a:p>
            <a:pPr marL="171450" indent="-171450">
              <a:buFont typeface="Arial"/>
              <a:buChar char="•"/>
            </a:pPr>
            <a:r>
              <a:rPr lang="en-US" sz="2400">
                <a:latin typeface="Century Gothic"/>
                <a:cs typeface="Calibri"/>
              </a:rPr>
              <a:t>What skills do your students need to learn to use these resources independently?</a:t>
            </a:r>
          </a:p>
          <a:p>
            <a:pPr marL="171450" indent="-171450">
              <a:buFont typeface="Arial"/>
              <a:buChar char="•"/>
            </a:pPr>
            <a:r>
              <a:rPr lang="en-US" sz="2400">
                <a:latin typeface="Century Gothic"/>
                <a:cs typeface="Calibri"/>
              </a:rPr>
              <a:t>What type of learning will happen at each station (collaborative, individual, teacher facilitated, etc.)?</a:t>
            </a:r>
          </a:p>
          <a:p>
            <a:pPr marL="171450" indent="-171450">
              <a:buFont typeface="Arial"/>
              <a:buChar char="•"/>
            </a:pPr>
            <a:r>
              <a:rPr lang="en-US" sz="2400">
                <a:latin typeface="Century Gothic"/>
                <a:cs typeface="Calibri"/>
              </a:rPr>
              <a:t>What routines and procedures do you need to facilitate rotations?</a:t>
            </a:r>
          </a:p>
          <a:p>
            <a:pPr marL="171450" indent="-171450">
              <a:buFont typeface="Arial"/>
              <a:buChar char="•"/>
            </a:pPr>
            <a:r>
              <a:rPr lang="en-US" sz="2400">
                <a:latin typeface="Century Gothic"/>
                <a:cs typeface="Calibri"/>
              </a:rPr>
              <a:t>How will you hold students accountable and assess students' progress?</a:t>
            </a:r>
          </a:p>
        </p:txBody>
      </p:sp>
    </p:spTree>
    <p:extLst>
      <p:ext uri="{BB962C8B-B14F-4D97-AF65-F5344CB8AC3E}">
        <p14:creationId xmlns:p14="http://schemas.microsoft.com/office/powerpoint/2010/main" val="2055158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72824" y="121796"/>
            <a:ext cx="11143735" cy="1149177"/>
          </a:xfrm>
        </p:spPr>
        <p:txBody>
          <a:bodyPr>
            <a:normAutofit/>
          </a:bodyPr>
          <a:lstStyle/>
          <a:p>
            <a:r>
              <a:rPr lang="en-US" b="1">
                <a:solidFill>
                  <a:schemeClr val="bg1"/>
                </a:solidFill>
                <a:latin typeface="Century Gothic" panose="020B0502020202020204" pitchFamily="34" charset="0"/>
              </a:rPr>
              <a:t>Systems and Processes </a:t>
            </a:r>
          </a:p>
        </p:txBody>
      </p:sp>
      <p:sp>
        <p:nvSpPr>
          <p:cNvPr id="3" name="Content Placeholder 2">
            <a:extLst>
              <a:ext uri="{FF2B5EF4-FFF2-40B4-BE49-F238E27FC236}">
                <a16:creationId xmlns:a16="http://schemas.microsoft.com/office/drawing/2014/main" id="{8AA976E6-5565-C549-BA3B-CA98B6D5D05B}"/>
              </a:ext>
            </a:extLst>
          </p:cNvPr>
          <p:cNvSpPr>
            <a:spLocks noGrp="1"/>
          </p:cNvSpPr>
          <p:nvPr>
            <p:ph idx="1"/>
          </p:nvPr>
        </p:nvSpPr>
        <p:spPr>
          <a:xfrm>
            <a:off x="172824" y="2238866"/>
            <a:ext cx="6774731" cy="4350469"/>
          </a:xfrm>
        </p:spPr>
        <p:txBody>
          <a:bodyPr>
            <a:normAutofit fontScale="25000" lnSpcReduction="20000"/>
          </a:bodyPr>
          <a:lstStyle/>
          <a:p>
            <a:pPr marL="0" lvl="0" indent="0" algn="l" rtl="0">
              <a:lnSpc>
                <a:spcPct val="115000"/>
              </a:lnSpc>
              <a:spcBef>
                <a:spcPts val="0"/>
              </a:spcBef>
              <a:spcAft>
                <a:spcPts val="0"/>
              </a:spcAft>
              <a:buSzPts val="1800"/>
              <a:buNone/>
            </a:pPr>
            <a:r>
              <a:rPr lang="en-US" sz="9600">
                <a:solidFill>
                  <a:srgbClr val="333333"/>
                </a:solidFill>
                <a:highlight>
                  <a:srgbClr val="FFFFFF"/>
                </a:highlight>
                <a:latin typeface="Century Gothic" panose="020B0502020202020204" pitchFamily="34" charset="0"/>
              </a:rPr>
              <a:t>Classroom systems and processes are vital to classroom management and help support you and your learners so everyone can engage in the learning process and have less questions and be more collaborative and productive. </a:t>
            </a:r>
          </a:p>
          <a:p>
            <a:pPr marL="0" lvl="0" indent="0" algn="l" rtl="0">
              <a:lnSpc>
                <a:spcPct val="115000"/>
              </a:lnSpc>
              <a:spcBef>
                <a:spcPts val="1600"/>
              </a:spcBef>
              <a:spcAft>
                <a:spcPts val="0"/>
              </a:spcAft>
              <a:buSzPts val="1800"/>
              <a:buNone/>
            </a:pPr>
            <a:r>
              <a:rPr lang="en-US" sz="9600" b="1">
                <a:solidFill>
                  <a:srgbClr val="333333"/>
                </a:solidFill>
                <a:highlight>
                  <a:schemeClr val="lt1"/>
                </a:highlight>
                <a:latin typeface="Century Gothic" panose="020B0502020202020204" pitchFamily="34" charset="0"/>
              </a:rPr>
              <a:t>You already have systems and processes for other things in your classroom. How can you leverage these systems to support implementing Blended Learning Station Rotation?</a:t>
            </a:r>
            <a:endParaRPr lang="en-US" sz="9600">
              <a:solidFill>
                <a:srgbClr val="333333"/>
              </a:solidFill>
              <a:highlight>
                <a:srgbClr val="FFFFFF"/>
              </a:highlight>
              <a:latin typeface="Century Gothic" panose="020B0502020202020204" pitchFamily="34" charset="0"/>
            </a:endParaRPr>
          </a:p>
          <a:p>
            <a:endParaRPr lang="en-US">
              <a:latin typeface="Century Gothic" panose="020B0502020202020204" pitchFamily="34" charset="0"/>
            </a:endParaRPr>
          </a:p>
        </p:txBody>
      </p:sp>
      <p:sp>
        <p:nvSpPr>
          <p:cNvPr id="4" name="TextBox 3">
            <a:extLst>
              <a:ext uri="{FF2B5EF4-FFF2-40B4-BE49-F238E27FC236}">
                <a16:creationId xmlns:a16="http://schemas.microsoft.com/office/drawing/2014/main" id="{CACF9232-D256-4881-8265-AE2372DCF504}"/>
              </a:ext>
            </a:extLst>
          </p:cNvPr>
          <p:cNvSpPr txBox="1"/>
          <p:nvPr/>
        </p:nvSpPr>
        <p:spPr>
          <a:xfrm>
            <a:off x="7330914" y="2238866"/>
            <a:ext cx="4688262" cy="3348161"/>
          </a:xfrm>
          <a:prstGeom prst="rect">
            <a:avLst/>
          </a:prstGeom>
          <a:noFill/>
        </p:spPr>
        <p:txBody>
          <a:bodyPr wrap="square" rtlCol="0">
            <a:spAutoFit/>
          </a:bodyPr>
          <a:lstStyle/>
          <a:p>
            <a:pPr marL="0" lvl="0" indent="0" algn="l" rtl="0">
              <a:lnSpc>
                <a:spcPct val="115000"/>
              </a:lnSpc>
              <a:spcBef>
                <a:spcPts val="2533"/>
              </a:spcBef>
              <a:spcAft>
                <a:spcPts val="0"/>
              </a:spcAft>
              <a:buSzPts val="1800"/>
              <a:buNone/>
            </a:pPr>
            <a:r>
              <a:rPr lang="en-US" sz="2400" b="1">
                <a:solidFill>
                  <a:srgbClr val="333333"/>
                </a:solidFill>
                <a:highlight>
                  <a:srgbClr val="FFFFFF"/>
                </a:highlight>
                <a:latin typeface="Century Gothic" panose="020B0502020202020204" pitchFamily="34" charset="0"/>
              </a:rPr>
              <a:t>Let’s consider these areas Systems and Processes:</a:t>
            </a:r>
          </a:p>
          <a:p>
            <a:pPr marL="507987" lvl="0" indent="-380990" algn="l" rtl="0">
              <a:lnSpc>
                <a:spcPct val="115000"/>
              </a:lnSpc>
              <a:spcBef>
                <a:spcPts val="2533"/>
              </a:spcBef>
              <a:spcAft>
                <a:spcPts val="0"/>
              </a:spcAft>
              <a:buClr>
                <a:srgbClr val="333333"/>
              </a:buClr>
              <a:buSzPts val="1500"/>
              <a:buChar char="●"/>
            </a:pPr>
            <a:r>
              <a:rPr lang="en-US" sz="2400">
                <a:solidFill>
                  <a:srgbClr val="333333"/>
                </a:solidFill>
                <a:highlight>
                  <a:srgbClr val="FFFFFF"/>
                </a:highlight>
                <a:latin typeface="Century Gothic" panose="020B0502020202020204" pitchFamily="34" charset="0"/>
              </a:rPr>
              <a:t>Communication</a:t>
            </a:r>
          </a:p>
          <a:p>
            <a:pPr marL="507987" lvl="0" indent="-380990" algn="l" rtl="0">
              <a:lnSpc>
                <a:spcPct val="115000"/>
              </a:lnSpc>
              <a:spcBef>
                <a:spcPts val="0"/>
              </a:spcBef>
              <a:spcAft>
                <a:spcPts val="0"/>
              </a:spcAft>
              <a:buClr>
                <a:srgbClr val="333333"/>
              </a:buClr>
              <a:buSzPts val="1500"/>
              <a:buChar char="●"/>
            </a:pPr>
            <a:r>
              <a:rPr lang="en-US" sz="2400">
                <a:solidFill>
                  <a:srgbClr val="333333"/>
                </a:solidFill>
                <a:highlight>
                  <a:srgbClr val="FFFFFF"/>
                </a:highlight>
                <a:latin typeface="Century Gothic" panose="020B0502020202020204" pitchFamily="34" charset="0"/>
              </a:rPr>
              <a:t>Rotation</a:t>
            </a:r>
          </a:p>
          <a:p>
            <a:pPr marL="507987" lvl="0" indent="-380990" algn="l" rtl="0">
              <a:lnSpc>
                <a:spcPct val="115000"/>
              </a:lnSpc>
              <a:spcBef>
                <a:spcPts val="0"/>
              </a:spcBef>
              <a:spcAft>
                <a:spcPts val="0"/>
              </a:spcAft>
              <a:buClr>
                <a:srgbClr val="333333"/>
              </a:buClr>
              <a:buSzPts val="1500"/>
              <a:buChar char="●"/>
            </a:pPr>
            <a:r>
              <a:rPr lang="en-US" sz="2400">
                <a:solidFill>
                  <a:srgbClr val="333333"/>
                </a:solidFill>
                <a:highlight>
                  <a:srgbClr val="FFFFFF"/>
                </a:highlight>
                <a:latin typeface="Century Gothic" panose="020B0502020202020204" pitchFamily="34" charset="0"/>
              </a:rPr>
              <a:t>Organization</a:t>
            </a:r>
          </a:p>
          <a:p>
            <a:pPr marL="507987" lvl="0" indent="-380990" algn="l" rtl="0">
              <a:lnSpc>
                <a:spcPct val="115000"/>
              </a:lnSpc>
              <a:spcBef>
                <a:spcPts val="0"/>
              </a:spcBef>
              <a:spcAft>
                <a:spcPts val="0"/>
              </a:spcAft>
              <a:buClr>
                <a:srgbClr val="333333"/>
              </a:buClr>
              <a:buSzPts val="1500"/>
              <a:buChar char="●"/>
            </a:pPr>
            <a:r>
              <a:rPr lang="en-US" sz="2400">
                <a:solidFill>
                  <a:srgbClr val="333333"/>
                </a:solidFill>
                <a:highlight>
                  <a:srgbClr val="FFFFFF"/>
                </a:highlight>
                <a:latin typeface="Century Gothic" panose="020B0502020202020204" pitchFamily="34" charset="0"/>
              </a:rPr>
              <a:t>Transitions</a:t>
            </a:r>
            <a:endParaRPr lang="en-US" sz="2400">
              <a:latin typeface="Century Gothic" panose="020B0502020202020204" pitchFamily="34" charset="0"/>
            </a:endParaRPr>
          </a:p>
          <a:p>
            <a:pPr marL="507987" lvl="0" indent="-380990" algn="l" rtl="0">
              <a:lnSpc>
                <a:spcPct val="114999"/>
              </a:lnSpc>
              <a:spcBef>
                <a:spcPts val="0"/>
              </a:spcBef>
              <a:spcAft>
                <a:spcPts val="0"/>
              </a:spcAft>
              <a:buClr>
                <a:srgbClr val="333333"/>
              </a:buClr>
              <a:buSzPts val="1500"/>
              <a:buChar char="●"/>
            </a:pPr>
            <a:r>
              <a:rPr lang="en-US" sz="2400">
                <a:solidFill>
                  <a:srgbClr val="333333"/>
                </a:solidFill>
                <a:highlight>
                  <a:srgbClr val="FFFFFF"/>
                </a:highlight>
                <a:latin typeface="Century Gothic" panose="020B0502020202020204" pitchFamily="34" charset="0"/>
              </a:rPr>
              <a:t>Grouping</a:t>
            </a:r>
            <a:endParaRPr lang="en-US" sz="2400">
              <a:latin typeface="Century Gothic" panose="020B0502020202020204" pitchFamily="34" charset="0"/>
            </a:endParaRPr>
          </a:p>
        </p:txBody>
      </p:sp>
    </p:spTree>
    <p:extLst>
      <p:ext uri="{BB962C8B-B14F-4D97-AF65-F5344CB8AC3E}">
        <p14:creationId xmlns:p14="http://schemas.microsoft.com/office/powerpoint/2010/main" val="365883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5D577F5-3494-5F41-84E4-D381D4971FBB}"/>
              </a:ext>
            </a:extLst>
          </p:cNvPr>
          <p:cNvSpPr>
            <a:spLocks noGrp="1"/>
          </p:cNvSpPr>
          <p:nvPr>
            <p:ph idx="1"/>
          </p:nvPr>
        </p:nvSpPr>
        <p:spPr>
          <a:xfrm>
            <a:off x="223071" y="2798035"/>
            <a:ext cx="5802847" cy="4158006"/>
          </a:xfrm>
        </p:spPr>
        <p:txBody>
          <a:bodyPr vert="horz" lIns="91440" tIns="45720" rIns="91440" bIns="45720" rtlCol="0" anchor="t">
            <a:normAutofit fontScale="85000" lnSpcReduction="10000"/>
          </a:bodyPr>
          <a:lstStyle/>
          <a:p>
            <a:pPr>
              <a:buNone/>
            </a:pPr>
            <a:r>
              <a:rPr lang="en-US">
                <a:latin typeface="Century Gothic"/>
                <a:ea typeface="+mn-lt"/>
                <a:cs typeface="+mn-lt"/>
              </a:rPr>
              <a:t>☐ High Student Engagement</a:t>
            </a:r>
            <a:endParaRPr lang="en-US">
              <a:latin typeface="Century Gothic"/>
            </a:endParaRPr>
          </a:p>
          <a:p>
            <a:pPr>
              <a:buNone/>
            </a:pPr>
            <a:r>
              <a:rPr lang="en-US">
                <a:latin typeface="Century Gothic"/>
                <a:ea typeface="+mn-lt"/>
                <a:cs typeface="+mn-lt"/>
              </a:rPr>
              <a:t>☐ Grade Appropriate Material</a:t>
            </a:r>
            <a:endParaRPr lang="en-US">
              <a:latin typeface="Century Gothic"/>
            </a:endParaRPr>
          </a:p>
          <a:p>
            <a:pPr>
              <a:buNone/>
            </a:pPr>
            <a:r>
              <a:rPr lang="en-US">
                <a:latin typeface="Century Gothic"/>
                <a:ea typeface="+mn-lt"/>
                <a:cs typeface="+mn-lt"/>
              </a:rPr>
              <a:t>☐ Standards-aligned Stations</a:t>
            </a:r>
            <a:endParaRPr lang="en-US">
              <a:latin typeface="Century Gothic"/>
            </a:endParaRPr>
          </a:p>
          <a:p>
            <a:pPr>
              <a:buNone/>
            </a:pPr>
            <a:r>
              <a:rPr lang="en-US">
                <a:latin typeface="Century Gothic"/>
                <a:ea typeface="+mn-lt"/>
                <a:cs typeface="+mn-lt"/>
              </a:rPr>
              <a:t>☐ Groupings clearly defined by data</a:t>
            </a:r>
            <a:endParaRPr lang="en-US">
              <a:latin typeface="Century Gothic"/>
            </a:endParaRPr>
          </a:p>
          <a:p>
            <a:pPr>
              <a:buNone/>
            </a:pPr>
            <a:r>
              <a:rPr lang="en-US">
                <a:latin typeface="Century Gothic"/>
                <a:ea typeface="+mn-lt"/>
                <a:cs typeface="+mn-lt"/>
              </a:rPr>
              <a:t>☐ Student Movement/Transition Plan</a:t>
            </a:r>
            <a:endParaRPr lang="en-US">
              <a:latin typeface="Century Gothic"/>
            </a:endParaRPr>
          </a:p>
          <a:p>
            <a:pPr>
              <a:buNone/>
            </a:pPr>
            <a:r>
              <a:rPr lang="en-US">
                <a:latin typeface="Century Gothic"/>
                <a:ea typeface="+mn-lt"/>
                <a:cs typeface="+mn-lt"/>
              </a:rPr>
              <a:t>☐ Online (Technology-based) Station</a:t>
            </a:r>
            <a:endParaRPr lang="en-US">
              <a:latin typeface="Century Gothic"/>
            </a:endParaRPr>
          </a:p>
          <a:p>
            <a:pPr>
              <a:buNone/>
            </a:pPr>
            <a:r>
              <a:rPr lang="en-US">
                <a:latin typeface="Century Gothic"/>
                <a:ea typeface="+mn-lt"/>
                <a:cs typeface="+mn-lt"/>
              </a:rPr>
              <a:t>☐ Peer Collaboration</a:t>
            </a:r>
            <a:endParaRPr lang="en-US">
              <a:latin typeface="Century Gothic"/>
            </a:endParaRPr>
          </a:p>
          <a:p>
            <a:pPr>
              <a:buNone/>
            </a:pPr>
            <a:r>
              <a:rPr lang="en-US">
                <a:latin typeface="Century Gothic"/>
                <a:ea typeface="+mn-lt"/>
                <a:cs typeface="+mn-lt"/>
              </a:rPr>
              <a:t>☐ Effective Time Management</a:t>
            </a:r>
            <a:endParaRPr lang="en-US">
              <a:latin typeface="Century Gothic"/>
            </a:endParaRPr>
          </a:p>
          <a:p>
            <a:pPr>
              <a:buNone/>
            </a:pPr>
            <a:r>
              <a:rPr lang="en-US">
                <a:latin typeface="Century Gothic"/>
                <a:ea typeface="+mn-lt"/>
                <a:cs typeface="+mn-lt"/>
              </a:rPr>
              <a:t>☐ Student Choice</a:t>
            </a:r>
            <a:endParaRPr lang="en-US">
              <a:latin typeface="Century Gothic"/>
            </a:endParaRPr>
          </a:p>
          <a:p>
            <a:pPr marL="0" indent="0">
              <a:buNone/>
            </a:pPr>
            <a:endParaRPr lang="en-US" b="1">
              <a:solidFill>
                <a:srgbClr val="FF0000"/>
              </a:solidFill>
              <a:latin typeface="Century Gothic"/>
            </a:endParaRPr>
          </a:p>
          <a:p>
            <a:pPr lvl="1"/>
            <a:endParaRPr lang="en-US">
              <a:latin typeface="Century Gothic" panose="020B0502020202020204" pitchFamily="34" charset="0"/>
            </a:endParaRPr>
          </a:p>
        </p:txBody>
      </p:sp>
      <p:sp>
        <p:nvSpPr>
          <p:cNvPr id="3" name="TextBox 2">
            <a:extLst>
              <a:ext uri="{FF2B5EF4-FFF2-40B4-BE49-F238E27FC236}">
                <a16:creationId xmlns:a16="http://schemas.microsoft.com/office/drawing/2014/main" id="{7EB35B09-73C6-0A4A-867F-67D2B3FFF70E}"/>
              </a:ext>
            </a:extLst>
          </p:cNvPr>
          <p:cNvSpPr txBox="1"/>
          <p:nvPr/>
        </p:nvSpPr>
        <p:spPr>
          <a:xfrm>
            <a:off x="199698" y="139113"/>
            <a:ext cx="12119994" cy="646331"/>
          </a:xfrm>
          <a:prstGeom prst="rect">
            <a:avLst/>
          </a:prstGeom>
          <a:noFill/>
        </p:spPr>
        <p:txBody>
          <a:bodyPr wrap="square" lIns="91440" tIns="45720" rIns="91440" bIns="45720" rtlCol="0" anchor="t">
            <a:spAutoFit/>
          </a:bodyPr>
          <a:lstStyle/>
          <a:p>
            <a:r>
              <a:rPr lang="en-US" sz="3600" b="1">
                <a:solidFill>
                  <a:schemeClr val="bg1"/>
                </a:solidFill>
                <a:effectLst>
                  <a:outerShdw blurRad="50800" dist="38100" dir="2700000" algn="tl" rotWithShape="0">
                    <a:prstClr val="black">
                      <a:alpha val="0"/>
                    </a:prstClr>
                  </a:outerShdw>
                </a:effectLst>
                <a:latin typeface="Century Gothic"/>
              </a:rPr>
              <a:t>Blended Learning Station Rotation Look-</a:t>
            </a:r>
            <a:r>
              <a:rPr lang="en-US" sz="3600" b="1" err="1">
                <a:solidFill>
                  <a:schemeClr val="bg1"/>
                </a:solidFill>
                <a:effectLst>
                  <a:outerShdw blurRad="50800" dist="38100" dir="2700000" algn="tl" rotWithShape="0">
                    <a:prstClr val="black">
                      <a:alpha val="0"/>
                    </a:prstClr>
                  </a:outerShdw>
                </a:effectLst>
                <a:latin typeface="Century Gothic"/>
              </a:rPr>
              <a:t>Fors</a:t>
            </a:r>
            <a:endParaRPr lang="en-US">
              <a:solidFill>
                <a:schemeClr val="bg1"/>
              </a:solidFill>
            </a:endParaRPr>
          </a:p>
        </p:txBody>
      </p:sp>
      <p:sp>
        <p:nvSpPr>
          <p:cNvPr id="4" name="TextBox 3">
            <a:extLst>
              <a:ext uri="{FF2B5EF4-FFF2-40B4-BE49-F238E27FC236}">
                <a16:creationId xmlns:a16="http://schemas.microsoft.com/office/drawing/2014/main" id="{793D895C-7E57-4F31-BC1E-5B9C10946B7F}"/>
              </a:ext>
            </a:extLst>
          </p:cNvPr>
          <p:cNvSpPr txBox="1"/>
          <p:nvPr/>
        </p:nvSpPr>
        <p:spPr>
          <a:xfrm>
            <a:off x="6259436" y="2708384"/>
            <a:ext cx="5806910"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Open Sans"/>
                <a:cs typeface="Open Sans"/>
              </a:rPr>
              <a:t>☐ Intervention Station</a:t>
            </a:r>
          </a:p>
          <a:p>
            <a:r>
              <a:rPr lang="en-US" sz="2400">
                <a:latin typeface="Century Gothic"/>
                <a:ea typeface="Open Sans"/>
                <a:cs typeface="Open Sans"/>
              </a:rPr>
              <a:t>☐ Teacher Monitoring</a:t>
            </a:r>
          </a:p>
          <a:p>
            <a:r>
              <a:rPr lang="en-US" sz="2400">
                <a:latin typeface="Century Gothic"/>
                <a:ea typeface="Open Sans"/>
                <a:cs typeface="Open Sans"/>
              </a:rPr>
              <a:t>☐ Teacher Preparation</a:t>
            </a:r>
          </a:p>
          <a:p>
            <a:r>
              <a:rPr lang="en-US" sz="2400">
                <a:latin typeface="Century Gothic"/>
                <a:ea typeface="Open Sans"/>
                <a:cs typeface="Open Sans"/>
              </a:rPr>
              <a:t>☐ Teacher-provided Feedback</a:t>
            </a:r>
          </a:p>
          <a:p>
            <a:r>
              <a:rPr lang="en-US" sz="2400">
                <a:latin typeface="Century Gothic"/>
                <a:ea typeface="Open Sans"/>
                <a:cs typeface="Open Sans"/>
              </a:rPr>
              <a:t>☐ Clearly Identified Stations</a:t>
            </a:r>
          </a:p>
          <a:p>
            <a:r>
              <a:rPr lang="en-US" sz="2400">
                <a:latin typeface="Century Gothic"/>
                <a:ea typeface="Open Sans"/>
                <a:cs typeface="Open Sans"/>
              </a:rPr>
              <a:t>☐ Integrated Learning</a:t>
            </a:r>
          </a:p>
          <a:p>
            <a:r>
              <a:rPr lang="en-US" sz="2400">
                <a:latin typeface="Century Gothic"/>
                <a:ea typeface="Open Sans"/>
                <a:cs typeface="Open Sans"/>
              </a:rPr>
              <a:t>☐ Differentiation for Student Levels</a:t>
            </a:r>
          </a:p>
          <a:p>
            <a:r>
              <a:rPr lang="en-US" sz="2400">
                <a:latin typeface="Century Gothic"/>
                <a:ea typeface="Open Sans"/>
                <a:cs typeface="Open Sans"/>
              </a:rPr>
              <a:t>☐ Teacher-Led Station</a:t>
            </a:r>
          </a:p>
          <a:p>
            <a:r>
              <a:rPr lang="en-US" sz="2400">
                <a:latin typeface="Century Gothic"/>
                <a:ea typeface="Open Sans"/>
                <a:cs typeface="Open Sans"/>
              </a:rPr>
              <a:t>☐ Offline Station</a:t>
            </a:r>
          </a:p>
          <a:p>
            <a:endParaRPr lang="en-US" sz="2600">
              <a:latin typeface="Century Gothic"/>
              <a:ea typeface="Open Sans"/>
              <a:cs typeface="Open Sans"/>
            </a:endParaRPr>
          </a:p>
        </p:txBody>
      </p:sp>
      <p:sp>
        <p:nvSpPr>
          <p:cNvPr id="5" name="TextBox 4">
            <a:extLst>
              <a:ext uri="{FF2B5EF4-FFF2-40B4-BE49-F238E27FC236}">
                <a16:creationId xmlns:a16="http://schemas.microsoft.com/office/drawing/2014/main" id="{50368D1D-27E4-4FAB-AA3B-658DBD9BAA6E}"/>
              </a:ext>
            </a:extLst>
          </p:cNvPr>
          <p:cNvSpPr txBox="1"/>
          <p:nvPr/>
        </p:nvSpPr>
        <p:spPr>
          <a:xfrm>
            <a:off x="199149" y="2167258"/>
            <a:ext cx="116534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Century Gothic"/>
              </a:rPr>
              <a:t>Station Rotation Model classroom look-</a:t>
            </a:r>
            <a:r>
              <a:rPr lang="en-US" sz="2400" b="1" err="1">
                <a:latin typeface="Century Gothic"/>
              </a:rPr>
              <a:t>fors</a:t>
            </a:r>
            <a:r>
              <a:rPr lang="en-US" sz="2400" b="1">
                <a:latin typeface="Century Gothic"/>
              </a:rPr>
              <a:t>:</a:t>
            </a:r>
          </a:p>
        </p:txBody>
      </p:sp>
    </p:spTree>
    <p:extLst>
      <p:ext uri="{BB962C8B-B14F-4D97-AF65-F5344CB8AC3E}">
        <p14:creationId xmlns:p14="http://schemas.microsoft.com/office/powerpoint/2010/main" val="1435985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5" descr="A picture containing diagram&#10;&#10;Description automatically generated">
            <a:extLst>
              <a:ext uri="{FF2B5EF4-FFF2-40B4-BE49-F238E27FC236}">
                <a16:creationId xmlns:a16="http://schemas.microsoft.com/office/drawing/2014/main" id="{9EB1603E-6C58-4EE4-AC6D-BE6A25C5DC75}"/>
              </a:ext>
            </a:extLst>
          </p:cNvPr>
          <p:cNvPicPr>
            <a:picLocks noChangeAspect="1"/>
          </p:cNvPicPr>
          <p:nvPr/>
        </p:nvPicPr>
        <p:blipFill>
          <a:blip r:embed="rId4"/>
          <a:stretch>
            <a:fillRect/>
          </a:stretch>
        </p:blipFill>
        <p:spPr>
          <a:xfrm>
            <a:off x="295408" y="2221241"/>
            <a:ext cx="5512439" cy="3739518"/>
          </a:xfrm>
          <a:prstGeom prst="rect">
            <a:avLst/>
          </a:prstGeom>
        </p:spPr>
      </p:pic>
      <p:sp>
        <p:nvSpPr>
          <p:cNvPr id="3" name="TextBox 2">
            <a:extLst>
              <a:ext uri="{FF2B5EF4-FFF2-40B4-BE49-F238E27FC236}">
                <a16:creationId xmlns:a16="http://schemas.microsoft.com/office/drawing/2014/main" id="{0C410C25-08F5-4D7E-ACE1-3264772DF563}"/>
              </a:ext>
            </a:extLst>
          </p:cNvPr>
          <p:cNvSpPr txBox="1"/>
          <p:nvPr/>
        </p:nvSpPr>
        <p:spPr>
          <a:xfrm>
            <a:off x="63313" y="32353"/>
            <a:ext cx="9847466" cy="7694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US" sz="4400" b="1">
                <a:solidFill>
                  <a:schemeClr val="bg1"/>
                </a:solidFill>
                <a:effectLst>
                  <a:outerShdw blurRad="50800" dist="38100" dir="2700000" algn="tl" rotWithShape="0">
                    <a:prstClr val="black">
                      <a:alpha val="0"/>
                    </a:prstClr>
                  </a:outerShdw>
                </a:effectLst>
                <a:latin typeface="Century Gothic"/>
                <a:sym typeface="Arial"/>
              </a:rPr>
              <a:t>Blended Learning Implementation</a:t>
            </a:r>
            <a:endParaRPr lang="en-US" sz="4400">
              <a:solidFill>
                <a:schemeClr val="bg1"/>
              </a:solidFill>
              <a:latin typeface="Calibri" panose="020F0502020204030204"/>
              <a:cs typeface="Calibri"/>
            </a:endParaRPr>
          </a:p>
        </p:txBody>
      </p:sp>
      <p:sp>
        <p:nvSpPr>
          <p:cNvPr id="4" name="TextBox 3">
            <a:extLst>
              <a:ext uri="{FF2B5EF4-FFF2-40B4-BE49-F238E27FC236}">
                <a16:creationId xmlns:a16="http://schemas.microsoft.com/office/drawing/2014/main" id="{735A115D-6E7D-4F9F-BFA2-3931E85FC69C}"/>
              </a:ext>
            </a:extLst>
          </p:cNvPr>
          <p:cNvSpPr txBox="1"/>
          <p:nvPr/>
        </p:nvSpPr>
        <p:spPr>
          <a:xfrm>
            <a:off x="6877801" y="5565778"/>
            <a:ext cx="4678345" cy="954107"/>
          </a:xfrm>
          <a:prstGeom prst="rect">
            <a:avLst/>
          </a:prstGeom>
          <a:noFill/>
        </p:spPr>
        <p:txBody>
          <a:bodyPr wrap="square" lIns="91440" tIns="45720" rIns="91440" bIns="45720" rtlCol="0" anchor="t">
            <a:spAutoFit/>
          </a:bodyPr>
          <a:lstStyle/>
          <a:p>
            <a:pPr defTabSz="1219170">
              <a:buClr>
                <a:srgbClr val="000000"/>
              </a:buClr>
            </a:pPr>
            <a:r>
              <a:rPr lang="en-US" sz="1400" b="1" kern="0">
                <a:solidFill>
                  <a:srgbClr val="000000"/>
                </a:solidFill>
                <a:latin typeface="Century Gothic"/>
                <a:cs typeface="Arial"/>
                <a:sym typeface="Arial"/>
              </a:rPr>
              <a:t>Device Options</a:t>
            </a:r>
          </a:p>
          <a:p>
            <a:pPr marL="285744" indent="-285744" defTabSz="1219170">
              <a:buClr>
                <a:srgbClr val="000000"/>
              </a:buClr>
              <a:buFont typeface="Arial" panose="020B0604020202020204" pitchFamily="34" charset="0"/>
              <a:buChar char="•"/>
            </a:pPr>
            <a:r>
              <a:rPr lang="en-US" sz="1400" kern="0">
                <a:solidFill>
                  <a:srgbClr val="000000"/>
                </a:solidFill>
                <a:latin typeface="Century Gothic"/>
                <a:cs typeface="Arial"/>
                <a:sym typeface="Arial"/>
              </a:rPr>
              <a:t>1:1 Student Device</a:t>
            </a:r>
          </a:p>
          <a:p>
            <a:pPr marL="285744" indent="-285744" defTabSz="1219170">
              <a:buClr>
                <a:srgbClr val="000000"/>
              </a:buClr>
              <a:buFont typeface="Arial" panose="020B0604020202020204" pitchFamily="34" charset="0"/>
              <a:buChar char="•"/>
            </a:pPr>
            <a:r>
              <a:rPr lang="en-US" sz="1400" kern="0">
                <a:solidFill>
                  <a:srgbClr val="000000"/>
                </a:solidFill>
                <a:latin typeface="Century Gothic"/>
                <a:cs typeface="Arial"/>
                <a:sym typeface="Arial"/>
              </a:rPr>
              <a:t>Computer Lab Rotation Schedule</a:t>
            </a:r>
          </a:p>
          <a:p>
            <a:pPr marL="285744" indent="-285744" defTabSz="1219170">
              <a:buClr>
                <a:srgbClr val="000000"/>
              </a:buClr>
              <a:buFont typeface="Arial" panose="020B0604020202020204" pitchFamily="34" charset="0"/>
              <a:buChar char="•"/>
            </a:pPr>
            <a:r>
              <a:rPr lang="en-US" sz="1400" kern="0">
                <a:solidFill>
                  <a:srgbClr val="000000"/>
                </a:solidFill>
                <a:latin typeface="Century Gothic"/>
                <a:cs typeface="Arial"/>
                <a:sym typeface="Arial"/>
              </a:rPr>
              <a:t>5-10 Laptops Per Classroom Station </a:t>
            </a:r>
            <a:endParaRPr lang="en-US" sz="1400" kern="0">
              <a:solidFill>
                <a:srgbClr val="000000"/>
              </a:solidFill>
              <a:latin typeface="Century Gothic" panose="020B0502020202020204" pitchFamily="34" charset="0"/>
              <a:cs typeface="Arial"/>
              <a:sym typeface="Arial"/>
            </a:endParaRPr>
          </a:p>
        </p:txBody>
      </p:sp>
      <p:sp>
        <p:nvSpPr>
          <p:cNvPr id="8" name="Arrow: Right 7">
            <a:extLst>
              <a:ext uri="{FF2B5EF4-FFF2-40B4-BE49-F238E27FC236}">
                <a16:creationId xmlns:a16="http://schemas.microsoft.com/office/drawing/2014/main" id="{90ED7908-A431-42AB-B43E-E6D4B6333BAA}"/>
              </a:ext>
            </a:extLst>
          </p:cNvPr>
          <p:cNvSpPr/>
          <p:nvPr/>
        </p:nvSpPr>
        <p:spPr>
          <a:xfrm>
            <a:off x="3378097" y="5960461"/>
            <a:ext cx="3373953" cy="39602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prstClr val="white"/>
              </a:solidFill>
              <a:latin typeface="Calibri" panose="020F0502020204030204"/>
              <a:sym typeface="Arial"/>
            </a:endParaRPr>
          </a:p>
        </p:txBody>
      </p:sp>
      <p:pic>
        <p:nvPicPr>
          <p:cNvPr id="14" name="Picture 13" descr="Text&#10;&#10;Description automatically generated">
            <a:extLst>
              <a:ext uri="{FF2B5EF4-FFF2-40B4-BE49-F238E27FC236}">
                <a16:creationId xmlns:a16="http://schemas.microsoft.com/office/drawing/2014/main" id="{4C59212F-8B22-4D24-96C3-D6EA57BA37A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953258" y="1546730"/>
            <a:ext cx="1880153" cy="1880153"/>
          </a:xfrm>
          <a:prstGeom prst="rect">
            <a:avLst/>
          </a:prstGeom>
        </p:spPr>
      </p:pic>
      <p:sp>
        <p:nvSpPr>
          <p:cNvPr id="16" name="TextBox 15">
            <a:extLst>
              <a:ext uri="{FF2B5EF4-FFF2-40B4-BE49-F238E27FC236}">
                <a16:creationId xmlns:a16="http://schemas.microsoft.com/office/drawing/2014/main" id="{BE04DB15-B1BD-478A-B4BB-C3616595510D}"/>
              </a:ext>
            </a:extLst>
          </p:cNvPr>
          <p:cNvSpPr txBox="1"/>
          <p:nvPr/>
        </p:nvSpPr>
        <p:spPr>
          <a:xfrm>
            <a:off x="5814748" y="3543884"/>
            <a:ext cx="6157912" cy="1569660"/>
          </a:xfrm>
          <a:prstGeom prst="rect">
            <a:avLst/>
          </a:prstGeom>
          <a:noFill/>
        </p:spPr>
        <p:txBody>
          <a:bodyPr wrap="square" lIns="91440" tIns="45720" rIns="91440" bIns="45720" anchor="t">
            <a:spAutoFit/>
          </a:bodyPr>
          <a:lstStyle/>
          <a:p>
            <a:pPr algn="ctr" defTabSz="1219170">
              <a:buClr>
                <a:srgbClr val="000000"/>
              </a:buClr>
            </a:pPr>
            <a:r>
              <a:rPr lang="en-US" sz="3200" b="1" kern="0">
                <a:solidFill>
                  <a:srgbClr val="C00000"/>
                </a:solidFill>
                <a:latin typeface="Century Gothic"/>
                <a:cs typeface="Arial"/>
                <a:sym typeface="Arial"/>
              </a:rPr>
              <a:t>April 4</a:t>
            </a:r>
            <a:r>
              <a:rPr lang="en-US" sz="3200" b="1" kern="0" baseline="30000">
                <a:solidFill>
                  <a:srgbClr val="C00000"/>
                </a:solidFill>
                <a:latin typeface="Century Gothic"/>
                <a:cs typeface="Arial"/>
                <a:sym typeface="Arial"/>
              </a:rPr>
              <a:t>th</a:t>
            </a:r>
            <a:endParaRPr lang="en-US" sz="3200" b="1" kern="0">
              <a:solidFill>
                <a:srgbClr val="C00000"/>
              </a:solidFill>
              <a:latin typeface="Century Gothic" panose="020B0502020202020204" pitchFamily="34" charset="0"/>
              <a:cs typeface="Arial"/>
              <a:sym typeface="Arial"/>
            </a:endParaRPr>
          </a:p>
          <a:p>
            <a:pPr algn="ctr" defTabSz="1219170">
              <a:buClr>
                <a:srgbClr val="000000"/>
              </a:buClr>
            </a:pPr>
            <a:r>
              <a:rPr lang="en-US" sz="3200" b="1" kern="0">
                <a:solidFill>
                  <a:srgbClr val="C00000"/>
                </a:solidFill>
                <a:latin typeface="Century Gothic"/>
                <a:cs typeface="Arial"/>
                <a:sym typeface="Arial"/>
              </a:rPr>
              <a:t>District-wide Rotation Station Implementation Date</a:t>
            </a:r>
            <a:endParaRPr lang="en-US" sz="3200" kern="0">
              <a:solidFill>
                <a:srgbClr val="C00000"/>
              </a:solidFill>
              <a:latin typeface="Century Gothic"/>
              <a:cs typeface="Arial"/>
              <a:sym typeface="Arial"/>
            </a:endParaRPr>
          </a:p>
        </p:txBody>
      </p:sp>
    </p:spTree>
    <p:extLst>
      <p:ext uri="{BB962C8B-B14F-4D97-AF65-F5344CB8AC3E}">
        <p14:creationId xmlns:p14="http://schemas.microsoft.com/office/powerpoint/2010/main" val="298172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46D564-A52F-D844-BE0A-FAAC66F11D1B}"/>
              </a:ext>
            </a:extLst>
          </p:cNvPr>
          <p:cNvSpPr txBox="1"/>
          <p:nvPr/>
        </p:nvSpPr>
        <p:spPr>
          <a:xfrm>
            <a:off x="5770605" y="248477"/>
            <a:ext cx="6252519" cy="646331"/>
          </a:xfrm>
          <a:prstGeom prst="rect">
            <a:avLst/>
          </a:prstGeom>
          <a:noFill/>
        </p:spPr>
        <p:txBody>
          <a:bodyPr wrap="square" lIns="91440" tIns="45720" rIns="91440" bIns="45720" rtlCol="0" anchor="t">
            <a:spAutoFit/>
          </a:bodyPr>
          <a:lstStyle/>
          <a:p>
            <a:endParaRPr lang="en-US" sz="3600" b="1">
              <a:solidFill>
                <a:srgbClr val="C00000"/>
              </a:solidFill>
              <a:effectLst>
                <a:outerShdw blurRad="50800" dist="38100" dir="2700000" algn="tl" rotWithShape="0">
                  <a:prstClr val="black">
                    <a:alpha val="0"/>
                  </a:prstClr>
                </a:outerShdw>
              </a:effectLst>
              <a:latin typeface="Century Gothic" panose="020B0502020202020204" pitchFamily="34" charset="0"/>
            </a:endParaRPr>
          </a:p>
        </p:txBody>
      </p:sp>
      <p:sp>
        <p:nvSpPr>
          <p:cNvPr id="5" name="TextBox 4">
            <a:extLst>
              <a:ext uri="{FF2B5EF4-FFF2-40B4-BE49-F238E27FC236}">
                <a16:creationId xmlns:a16="http://schemas.microsoft.com/office/drawing/2014/main" id="{5414A80C-A34B-C446-8679-7E9E195D6B77}"/>
              </a:ext>
            </a:extLst>
          </p:cNvPr>
          <p:cNvSpPr txBox="1"/>
          <p:nvPr/>
        </p:nvSpPr>
        <p:spPr>
          <a:xfrm>
            <a:off x="-231044" y="2562917"/>
            <a:ext cx="3055253" cy="1077218"/>
          </a:xfrm>
          <a:prstGeom prst="rect">
            <a:avLst/>
          </a:prstGeom>
          <a:noFill/>
        </p:spPr>
        <p:txBody>
          <a:bodyPr wrap="square" lIns="91440" tIns="45720" rIns="91440" bIns="45720" rtlCol="0" anchor="t">
            <a:spAutoFit/>
          </a:bodyPr>
          <a:lstStyle/>
          <a:p>
            <a:pPr algn="ctr"/>
            <a:r>
              <a:rPr lang="en-US" sz="3200" b="1">
                <a:solidFill>
                  <a:srgbClr val="FFC52E"/>
                </a:solidFill>
                <a:latin typeface="Century Gothic"/>
              </a:rPr>
              <a:t>Key Ideas </a:t>
            </a:r>
            <a:endParaRPr lang="en-US" sz="3200" b="1">
              <a:solidFill>
                <a:srgbClr val="FFC52E"/>
              </a:solidFill>
              <a:latin typeface="Century Gothic" panose="020B0502020202020204" pitchFamily="34" charset="0"/>
            </a:endParaRPr>
          </a:p>
          <a:p>
            <a:pPr algn="ctr"/>
            <a:endParaRPr lang="en-US" sz="3200" b="1">
              <a:solidFill>
                <a:srgbClr val="FFC52E"/>
              </a:solidFill>
              <a:latin typeface="Century Gothic" panose="020B0502020202020204" pitchFamily="34" charset="0"/>
            </a:endParaRPr>
          </a:p>
        </p:txBody>
      </p:sp>
      <p:sp>
        <p:nvSpPr>
          <p:cNvPr id="7" name="TextBox 6">
            <a:extLst>
              <a:ext uri="{FF2B5EF4-FFF2-40B4-BE49-F238E27FC236}">
                <a16:creationId xmlns:a16="http://schemas.microsoft.com/office/drawing/2014/main" id="{B3992F34-14FF-114D-B036-79EC4ECE17D9}"/>
              </a:ext>
            </a:extLst>
          </p:cNvPr>
          <p:cNvSpPr txBox="1"/>
          <p:nvPr/>
        </p:nvSpPr>
        <p:spPr>
          <a:xfrm>
            <a:off x="4222876" y="1870420"/>
            <a:ext cx="7800248" cy="4401205"/>
          </a:xfrm>
          <a:prstGeom prst="rect">
            <a:avLst/>
          </a:prstGeom>
          <a:noFill/>
        </p:spPr>
        <p:txBody>
          <a:bodyPr wrap="square" lIns="91440" tIns="45720" rIns="91440" bIns="45720" rtlCol="0" anchor="t">
            <a:spAutoFit/>
          </a:bodyPr>
          <a:lstStyle/>
          <a:p>
            <a:pPr marL="457200" indent="-457200">
              <a:buFont typeface="Arial"/>
              <a:buChar char="•"/>
            </a:pPr>
            <a:r>
              <a:rPr lang="en-US" sz="2800">
                <a:latin typeface="Century Gothic"/>
              </a:rPr>
              <a:t>The Station Rotation Model allows students to engage deeply with the standards</a:t>
            </a:r>
            <a:endParaRPr lang="en-US"/>
          </a:p>
          <a:p>
            <a:pPr marL="457200" indent="-457200">
              <a:buFont typeface="Arial"/>
              <a:buChar char="•"/>
            </a:pPr>
            <a:r>
              <a:rPr lang="en-US" sz="2800">
                <a:latin typeface="Century Gothic"/>
              </a:rPr>
              <a:t>MSCS has resources available to assist with the implementation of blended learning</a:t>
            </a:r>
          </a:p>
          <a:p>
            <a:pPr marL="457200" indent="-457200">
              <a:buFont typeface="Arial"/>
              <a:buChar char="•"/>
            </a:pPr>
            <a:r>
              <a:rPr lang="en-US" sz="2800">
                <a:latin typeface="Century Gothic"/>
              </a:rPr>
              <a:t>After planning the lesson, determine which tasks are online, offline, and teacher-led stations</a:t>
            </a:r>
          </a:p>
          <a:p>
            <a:pPr marL="457200" indent="-457200">
              <a:buFont typeface="Arial"/>
              <a:buChar char="•"/>
            </a:pPr>
            <a:endParaRPr lang="en-US" sz="2800">
              <a:latin typeface="Century Gothic"/>
            </a:endParaRPr>
          </a:p>
        </p:txBody>
      </p:sp>
    </p:spTree>
    <p:extLst>
      <p:ext uri="{BB962C8B-B14F-4D97-AF65-F5344CB8AC3E}">
        <p14:creationId xmlns:p14="http://schemas.microsoft.com/office/powerpoint/2010/main" val="3317571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46D564-A52F-D844-BE0A-FAAC66F11D1B}"/>
              </a:ext>
            </a:extLst>
          </p:cNvPr>
          <p:cNvSpPr txBox="1"/>
          <p:nvPr/>
        </p:nvSpPr>
        <p:spPr>
          <a:xfrm>
            <a:off x="5770605" y="319729"/>
            <a:ext cx="6252519" cy="646331"/>
          </a:xfrm>
          <a:prstGeom prst="rect">
            <a:avLst/>
          </a:prstGeom>
          <a:noFill/>
        </p:spPr>
        <p:txBody>
          <a:bodyPr wrap="square" lIns="91440" tIns="45720" rIns="91440" bIns="45720" rtlCol="0" anchor="t">
            <a:spAutoFit/>
          </a:bodyPr>
          <a:lstStyle/>
          <a:p>
            <a:r>
              <a:rPr lang="en-US" sz="3600" b="1">
                <a:solidFill>
                  <a:srgbClr val="C00000"/>
                </a:solidFill>
                <a:effectLst>
                  <a:outerShdw blurRad="50800" dist="38100" dir="2700000" algn="tl" rotWithShape="0">
                    <a:prstClr val="black">
                      <a:alpha val="0"/>
                    </a:prstClr>
                  </a:outerShdw>
                </a:effectLst>
                <a:latin typeface="Century Gothic"/>
              </a:rPr>
              <a:t> </a:t>
            </a:r>
          </a:p>
        </p:txBody>
      </p:sp>
      <p:sp>
        <p:nvSpPr>
          <p:cNvPr id="5" name="TextBox 4">
            <a:extLst>
              <a:ext uri="{FF2B5EF4-FFF2-40B4-BE49-F238E27FC236}">
                <a16:creationId xmlns:a16="http://schemas.microsoft.com/office/drawing/2014/main" id="{5414A80C-A34B-C446-8679-7E9E195D6B77}"/>
              </a:ext>
            </a:extLst>
          </p:cNvPr>
          <p:cNvSpPr txBox="1"/>
          <p:nvPr/>
        </p:nvSpPr>
        <p:spPr>
          <a:xfrm>
            <a:off x="-231044" y="2562917"/>
            <a:ext cx="3055253" cy="1569660"/>
          </a:xfrm>
          <a:prstGeom prst="rect">
            <a:avLst/>
          </a:prstGeom>
          <a:noFill/>
        </p:spPr>
        <p:txBody>
          <a:bodyPr wrap="square" lIns="91440" tIns="45720" rIns="91440" bIns="45720" rtlCol="0" anchor="t">
            <a:spAutoFit/>
          </a:bodyPr>
          <a:lstStyle/>
          <a:p>
            <a:pPr algn="ctr"/>
            <a:r>
              <a:rPr lang="en-US" sz="3200" b="1">
                <a:solidFill>
                  <a:srgbClr val="FFC52E"/>
                </a:solidFill>
                <a:latin typeface="Century Gothic"/>
              </a:rPr>
              <a:t>Pause and Reflect</a:t>
            </a:r>
            <a:endParaRPr lang="en-US" sz="3200" b="1">
              <a:solidFill>
                <a:srgbClr val="FFC52E"/>
              </a:solidFill>
              <a:latin typeface="Century Gothic" panose="020B0502020202020204" pitchFamily="34" charset="0"/>
            </a:endParaRPr>
          </a:p>
          <a:p>
            <a:pPr algn="ctr"/>
            <a:endParaRPr lang="en-US" sz="3200" b="1">
              <a:solidFill>
                <a:srgbClr val="FFC52E"/>
              </a:solidFill>
              <a:latin typeface="Century Gothic" panose="020B0502020202020204" pitchFamily="34" charset="0"/>
            </a:endParaRPr>
          </a:p>
        </p:txBody>
      </p:sp>
      <p:sp>
        <p:nvSpPr>
          <p:cNvPr id="7" name="TextBox 6">
            <a:extLst>
              <a:ext uri="{FF2B5EF4-FFF2-40B4-BE49-F238E27FC236}">
                <a16:creationId xmlns:a16="http://schemas.microsoft.com/office/drawing/2014/main" id="{B3992F34-14FF-114D-B036-79EC4ECE17D9}"/>
              </a:ext>
            </a:extLst>
          </p:cNvPr>
          <p:cNvSpPr txBox="1"/>
          <p:nvPr/>
        </p:nvSpPr>
        <p:spPr>
          <a:xfrm>
            <a:off x="4517556" y="2863295"/>
            <a:ext cx="7046486" cy="1384995"/>
          </a:xfrm>
          <a:prstGeom prst="rect">
            <a:avLst/>
          </a:prstGeom>
          <a:noFill/>
        </p:spPr>
        <p:txBody>
          <a:bodyPr wrap="square" lIns="91440" tIns="45720" rIns="91440" bIns="45720" rtlCol="0" anchor="t">
            <a:spAutoFit/>
          </a:bodyPr>
          <a:lstStyle/>
          <a:p>
            <a:r>
              <a:rPr lang="en-US" sz="2800">
                <a:latin typeface="Century Gothic"/>
              </a:rPr>
              <a:t>How does this model inform your next steps when planning to implement station rotation in your classroom?</a:t>
            </a:r>
          </a:p>
        </p:txBody>
      </p:sp>
    </p:spTree>
    <p:extLst>
      <p:ext uri="{BB962C8B-B14F-4D97-AF65-F5344CB8AC3E}">
        <p14:creationId xmlns:p14="http://schemas.microsoft.com/office/powerpoint/2010/main" val="1648436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Century Gothic" panose="020B0502020202020204" pitchFamily="34" charset="0"/>
              </a:rPr>
              <a:t>Session Outcomes</a:t>
            </a:r>
          </a:p>
        </p:txBody>
      </p:sp>
      <p:sp>
        <p:nvSpPr>
          <p:cNvPr id="4" name="TextBox 3">
            <a:extLst>
              <a:ext uri="{FF2B5EF4-FFF2-40B4-BE49-F238E27FC236}">
                <a16:creationId xmlns:a16="http://schemas.microsoft.com/office/drawing/2014/main" id="{AC6EF000-BB03-EF49-B8AE-CA16167B5963}"/>
              </a:ext>
            </a:extLst>
          </p:cNvPr>
          <p:cNvSpPr txBox="1"/>
          <p:nvPr/>
        </p:nvSpPr>
        <p:spPr>
          <a:xfrm>
            <a:off x="756313" y="2536448"/>
            <a:ext cx="1067937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effectLst/>
                <a:uLnTx/>
                <a:uFillTx/>
                <a:latin typeface="Century Gothic" panose="020B0502020202020204" pitchFamily="34" charset="0"/>
                <a:ea typeface="+mn-ea"/>
                <a:cs typeface="+mn-cs"/>
              </a:rPr>
              <a:t>Overview:</a:t>
            </a:r>
          </a:p>
          <a:p>
            <a:pPr>
              <a:defRPr/>
            </a:pPr>
            <a:r>
              <a:rPr lang="en-US" sz="2400">
                <a:latin typeface="Century Gothic" panose="020B0502020202020204" pitchFamily="34" charset="0"/>
              </a:rPr>
              <a:t>Blended learning provides students with an opportunity to engage with the standard in high quality tasks while addressing individual academic gaps. </a:t>
            </a:r>
            <a:endParaRPr kumimoji="0" lang="en-US" sz="2800" b="1" i="0" u="none" strike="noStrike" kern="1200" cap="none" spc="0" normalizeH="0" baseline="0" noProof="0">
              <a:ln>
                <a:noFill/>
              </a:ln>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03A6974A-F190-D744-B5AC-17CA3B4CCEDD}"/>
              </a:ext>
            </a:extLst>
          </p:cNvPr>
          <p:cNvSpPr txBox="1"/>
          <p:nvPr/>
        </p:nvSpPr>
        <p:spPr>
          <a:xfrm>
            <a:off x="756312" y="4365446"/>
            <a:ext cx="10679373"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effectLst/>
                <a:uLnTx/>
                <a:uFillTx/>
                <a:latin typeface="Century Gothic"/>
              </a:rPr>
              <a:t>Outcomes</a:t>
            </a:r>
          </a:p>
          <a:p>
            <a:pPr>
              <a:defRPr/>
            </a:pPr>
            <a:r>
              <a:rPr kumimoji="0" lang="en-US" sz="2400" b="0" i="0" u="none" strike="noStrike" kern="1200" cap="none" spc="0" normalizeH="0" baseline="0" noProof="0">
                <a:ln>
                  <a:noFill/>
                </a:ln>
                <a:effectLst/>
                <a:uLnTx/>
                <a:uFillTx/>
                <a:latin typeface="Century Gothic"/>
              </a:rPr>
              <a:t>As a result of this session, participants will be able to </a:t>
            </a:r>
            <a:r>
              <a:rPr lang="en-US" sz="2400">
                <a:latin typeface="Century Gothic"/>
              </a:rPr>
              <a:t>effectively plan and implement standards-aligned lessons using the station rotation model.   </a:t>
            </a:r>
            <a:endParaRPr lang="en-US" sz="2400" b="0" i="0" u="none" strike="noStrike" kern="1200" cap="none" spc="0" normalizeH="0" baseline="0" noProof="0">
              <a:ln>
                <a:noFill/>
              </a:ln>
              <a:effectLst/>
              <a:uLnTx/>
              <a:uFillTx/>
              <a:latin typeface="Century Gothic" panose="020B0502020202020204" pitchFamily="34" charset="0"/>
            </a:endParaRPr>
          </a:p>
        </p:txBody>
      </p:sp>
    </p:spTree>
    <p:extLst>
      <p:ext uri="{BB962C8B-B14F-4D97-AF65-F5344CB8AC3E}">
        <p14:creationId xmlns:p14="http://schemas.microsoft.com/office/powerpoint/2010/main" val="2652896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Century Gothic" panose="020B0502020202020204" pitchFamily="34" charset="0"/>
              </a:rPr>
              <a:t>Bridge to Practice</a:t>
            </a:r>
          </a:p>
        </p:txBody>
      </p:sp>
      <p:sp>
        <p:nvSpPr>
          <p:cNvPr id="6" name="Content Placeholder 2">
            <a:extLst>
              <a:ext uri="{FF2B5EF4-FFF2-40B4-BE49-F238E27FC236}">
                <a16:creationId xmlns:a16="http://schemas.microsoft.com/office/drawing/2014/main" id="{3B3CCA09-4B02-9A4D-8F8D-5A8B0952E2A7}"/>
              </a:ext>
            </a:extLst>
          </p:cNvPr>
          <p:cNvSpPr>
            <a:spLocks noGrp="1"/>
          </p:cNvSpPr>
          <p:nvPr>
            <p:ph idx="1"/>
          </p:nvPr>
        </p:nvSpPr>
        <p:spPr>
          <a:xfrm>
            <a:off x="640080" y="2298357"/>
            <a:ext cx="11026402" cy="3878606"/>
          </a:xfrm>
        </p:spPr>
        <p:txBody>
          <a:bodyPr anchor="ctr">
            <a:normAutofit/>
          </a:bodyPr>
          <a:lstStyle/>
          <a:p>
            <a:pPr marL="0" lvl="0" indent="0">
              <a:lnSpc>
                <a:spcPct val="100000"/>
              </a:lnSpc>
              <a:spcBef>
                <a:spcPts val="1200"/>
              </a:spcBef>
              <a:buNone/>
              <a:defRPr/>
            </a:pPr>
            <a:r>
              <a:rPr lang="en-US" b="1">
                <a:latin typeface="Century Gothic" panose="020B0502020202020204" pitchFamily="34" charset="0"/>
              </a:rPr>
              <a:t>Plan:</a:t>
            </a:r>
            <a:r>
              <a:rPr lang="en-US">
                <a:latin typeface="Century Gothic" panose="020B0502020202020204" pitchFamily="34" charset="0"/>
              </a:rPr>
              <a:t> Access curriculum resources and PLC protocols to plan standards-aligned station rotation lessons.  Choose which components of the lesson to use in teacher-led, online, and offline stations.</a:t>
            </a:r>
          </a:p>
          <a:p>
            <a:pPr marL="0" lvl="0" indent="0">
              <a:lnSpc>
                <a:spcPct val="100000"/>
              </a:lnSpc>
              <a:spcBef>
                <a:spcPts val="1200"/>
              </a:spcBef>
              <a:buNone/>
              <a:defRPr/>
            </a:pPr>
            <a:r>
              <a:rPr lang="en-US" b="1">
                <a:latin typeface="Century Gothic" panose="020B0502020202020204" pitchFamily="34" charset="0"/>
              </a:rPr>
              <a:t>Prepare:</a:t>
            </a:r>
            <a:r>
              <a:rPr lang="en-US">
                <a:latin typeface="Century Gothic" panose="020B0502020202020204" pitchFamily="34" charset="0"/>
              </a:rPr>
              <a:t> Engage in deliberate practice with peers to prepare for station rotation lessons.</a:t>
            </a:r>
          </a:p>
          <a:p>
            <a:pPr marL="0" lvl="0" indent="0">
              <a:lnSpc>
                <a:spcPct val="100000"/>
              </a:lnSpc>
              <a:spcBef>
                <a:spcPts val="1200"/>
              </a:spcBef>
              <a:buNone/>
              <a:defRPr/>
            </a:pPr>
            <a:r>
              <a:rPr lang="en-US" b="1">
                <a:latin typeface="Century Gothic" panose="020B0502020202020204" pitchFamily="34" charset="0"/>
              </a:rPr>
              <a:t>Do:</a:t>
            </a:r>
            <a:r>
              <a:rPr lang="en-US">
                <a:latin typeface="Century Gothic" panose="020B0502020202020204" pitchFamily="34" charset="0"/>
              </a:rPr>
              <a:t> Engage students in standards-aligned station rotation lessons twice a week.</a:t>
            </a:r>
          </a:p>
        </p:txBody>
      </p:sp>
    </p:spTree>
    <p:extLst>
      <p:ext uri="{BB962C8B-B14F-4D97-AF65-F5344CB8AC3E}">
        <p14:creationId xmlns:p14="http://schemas.microsoft.com/office/powerpoint/2010/main" val="1979645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66C00-211A-8D49-B8AD-1251C4D9FEED}"/>
              </a:ext>
            </a:extLst>
          </p:cNvPr>
          <p:cNvSpPr txBox="1"/>
          <p:nvPr/>
        </p:nvSpPr>
        <p:spPr>
          <a:xfrm>
            <a:off x="4487917" y="2736502"/>
            <a:ext cx="6611007" cy="1384995"/>
          </a:xfrm>
          <a:prstGeom prst="rect">
            <a:avLst/>
          </a:prstGeom>
          <a:noFill/>
        </p:spPr>
        <p:txBody>
          <a:bodyPr wrap="square" rtlCol="0">
            <a:spAutoFit/>
          </a:bodyPr>
          <a:lstStyle/>
          <a:p>
            <a:r>
              <a:rPr lang="en-US" sz="2800">
                <a:latin typeface="Century Gothic" panose="020B0502020202020204" pitchFamily="34" charset="0"/>
              </a:rPr>
              <a:t>What will be your next steps for implementing station rotations in your classroom?</a:t>
            </a:r>
          </a:p>
        </p:txBody>
      </p:sp>
      <p:sp>
        <p:nvSpPr>
          <p:cNvPr id="3" name="TextBox 2">
            <a:extLst>
              <a:ext uri="{FF2B5EF4-FFF2-40B4-BE49-F238E27FC236}">
                <a16:creationId xmlns:a16="http://schemas.microsoft.com/office/drawing/2014/main" id="{CF02D3B8-F070-7549-8763-BC5439861005}"/>
              </a:ext>
            </a:extLst>
          </p:cNvPr>
          <p:cNvSpPr txBox="1"/>
          <p:nvPr/>
        </p:nvSpPr>
        <p:spPr>
          <a:xfrm>
            <a:off x="504497" y="2259724"/>
            <a:ext cx="2480441" cy="1077218"/>
          </a:xfrm>
          <a:prstGeom prst="rect">
            <a:avLst/>
          </a:prstGeom>
          <a:noFill/>
        </p:spPr>
        <p:txBody>
          <a:bodyPr wrap="square" rtlCol="0">
            <a:spAutoFit/>
          </a:bodyPr>
          <a:lstStyle/>
          <a:p>
            <a:r>
              <a:rPr lang="en-US" sz="3200" b="1">
                <a:solidFill>
                  <a:schemeClr val="accent4"/>
                </a:solidFill>
                <a:latin typeface="Century Gothic" panose="020B0502020202020204" pitchFamily="34" charset="0"/>
              </a:rPr>
              <a:t>Session Reflection</a:t>
            </a:r>
          </a:p>
        </p:txBody>
      </p:sp>
    </p:spTree>
    <p:extLst>
      <p:ext uri="{BB962C8B-B14F-4D97-AF65-F5344CB8AC3E}">
        <p14:creationId xmlns:p14="http://schemas.microsoft.com/office/powerpoint/2010/main" val="203427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3ED4F4-97D4-B449-99F8-982B7A139F10}"/>
              </a:ext>
            </a:extLst>
          </p:cNvPr>
          <p:cNvSpPr txBox="1"/>
          <p:nvPr/>
        </p:nvSpPr>
        <p:spPr>
          <a:xfrm>
            <a:off x="6807805" y="178197"/>
            <a:ext cx="7426411" cy="769441"/>
          </a:xfrm>
          <a:prstGeom prst="rect">
            <a:avLst/>
          </a:prstGeom>
          <a:noFill/>
        </p:spPr>
        <p:txBody>
          <a:bodyPr wrap="square" rtlCol="0">
            <a:spAutoFit/>
          </a:bodyPr>
          <a:lstStyle/>
          <a:p>
            <a:r>
              <a:rPr lang="en-US" sz="4400" b="1">
                <a:solidFill>
                  <a:schemeClr val="bg1"/>
                </a:solidFill>
                <a:effectLst>
                  <a:outerShdw blurRad="50800" dist="38100" dir="2700000" algn="tl" rotWithShape="0">
                    <a:prstClr val="black">
                      <a:alpha val="0"/>
                    </a:prstClr>
                  </a:outerShdw>
                </a:effectLst>
                <a:latin typeface="Century Gothic" panose="020B0502020202020204" pitchFamily="34" charset="0"/>
              </a:rPr>
              <a:t>Reimagining 901</a:t>
            </a:r>
          </a:p>
        </p:txBody>
      </p:sp>
      <p:pic>
        <p:nvPicPr>
          <p:cNvPr id="6" name="Picture 5" descr="Logo&#10;&#10;Description automatically generated">
            <a:extLst>
              <a:ext uri="{FF2B5EF4-FFF2-40B4-BE49-F238E27FC236}">
                <a16:creationId xmlns:a16="http://schemas.microsoft.com/office/drawing/2014/main" id="{6EF008F1-2D70-3D4A-BDEB-95D4EA83C1D6}"/>
              </a:ext>
            </a:extLst>
          </p:cNvPr>
          <p:cNvPicPr>
            <a:picLocks noChangeAspect="1"/>
          </p:cNvPicPr>
          <p:nvPr/>
        </p:nvPicPr>
        <p:blipFill>
          <a:blip r:embed="rId4"/>
          <a:stretch>
            <a:fillRect/>
          </a:stretch>
        </p:blipFill>
        <p:spPr>
          <a:xfrm>
            <a:off x="4835949" y="1720131"/>
            <a:ext cx="2520102" cy="2140732"/>
          </a:xfrm>
          <a:prstGeom prst="rect">
            <a:avLst/>
          </a:prstGeom>
        </p:spPr>
      </p:pic>
      <p:sp>
        <p:nvSpPr>
          <p:cNvPr id="7" name="TextBox 6">
            <a:extLst>
              <a:ext uri="{FF2B5EF4-FFF2-40B4-BE49-F238E27FC236}">
                <a16:creationId xmlns:a16="http://schemas.microsoft.com/office/drawing/2014/main" id="{4A7AE4D2-9778-7042-AEB1-09EBD420096F}"/>
              </a:ext>
            </a:extLst>
          </p:cNvPr>
          <p:cNvSpPr txBox="1"/>
          <p:nvPr/>
        </p:nvSpPr>
        <p:spPr>
          <a:xfrm>
            <a:off x="756745" y="4067503"/>
            <a:ext cx="1119351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en-US" sz="2800" b="1" i="1" u="none" strike="noStrike" kern="1200" cap="none" spc="0" normalizeH="0" baseline="0" noProof="0">
                <a:ln>
                  <a:noFill/>
                </a:ln>
                <a:solidFill>
                  <a:srgbClr val="C00000"/>
                </a:solidFill>
                <a:effectLst/>
                <a:uLnTx/>
                <a:uFillTx/>
                <a:latin typeface="Century Gothic" panose="020B0502020202020204" pitchFamily="34" charset="0"/>
              </a:rPr>
              <a:t>The Reimagining 901 plan is about truly transforming the educational experience for students in every school community in this District. </a:t>
            </a:r>
          </a:p>
        </p:txBody>
      </p:sp>
    </p:spTree>
    <p:extLst>
      <p:ext uri="{BB962C8B-B14F-4D97-AF65-F5344CB8AC3E}">
        <p14:creationId xmlns:p14="http://schemas.microsoft.com/office/powerpoint/2010/main" val="1952596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25960A-7D44-3A45-8E32-D157465D3A17}"/>
              </a:ext>
            </a:extLst>
          </p:cNvPr>
          <p:cNvSpPr txBox="1"/>
          <p:nvPr/>
        </p:nvSpPr>
        <p:spPr>
          <a:xfrm>
            <a:off x="4479403" y="2452925"/>
            <a:ext cx="732239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C00000"/>
                </a:solidFill>
                <a:effectLst/>
                <a:uLnTx/>
                <a:uFillTx/>
                <a:latin typeface="Calibri" panose="020F0502020204030204" pitchFamily="34" charset="0"/>
                <a:ea typeface="+mn-ea"/>
                <a:cs typeface="+mn-cs"/>
              </a:rPr>
              <a:t>Together, we MUST BELIEVE. </a:t>
            </a:r>
            <a:endParaRPr kumimoji="0" lang="en-US" sz="3600" b="0" i="0" u="none" strike="noStrike" kern="1200" cap="none" spc="0" normalizeH="0" baseline="0" noProof="0">
              <a:ln>
                <a:noFill/>
              </a:ln>
              <a:solidFill>
                <a:srgbClr val="C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libri" panose="020F0502020204030204" pitchFamily="34" charset="0"/>
                <a:ea typeface="+mn-ea"/>
                <a:cs typeface="+mn-cs"/>
              </a:rPr>
              <a:t>Together, we WILL ACHIEVE. </a:t>
            </a:r>
            <a:endParaRPr kumimoji="0" lang="en-US" sz="3600" b="0" i="0" u="none" strike="noStrike" kern="1200" cap="none" spc="0" normalizeH="0" baseline="0" noProof="0">
              <a:ln>
                <a:noFill/>
              </a:ln>
              <a:solidFill>
                <a:srgbClr val="00206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Together, we are REIMAGINING 901.</a:t>
            </a:r>
            <a:endParaRPr kumimoji="0" lang="en-US" sz="36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21290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Qr code&#10;&#10;Description automatically generated">
            <a:extLst>
              <a:ext uri="{FF2B5EF4-FFF2-40B4-BE49-F238E27FC236}">
                <a16:creationId xmlns:a16="http://schemas.microsoft.com/office/drawing/2014/main" id="{605194F3-A42A-46DD-923F-6979DB542C69}"/>
              </a:ext>
            </a:extLst>
          </p:cNvPr>
          <p:cNvPicPr>
            <a:picLocks noChangeAspect="1"/>
          </p:cNvPicPr>
          <p:nvPr/>
        </p:nvPicPr>
        <p:blipFill>
          <a:blip r:embed="rId4"/>
          <a:stretch>
            <a:fillRect/>
          </a:stretch>
        </p:blipFill>
        <p:spPr>
          <a:xfrm>
            <a:off x="8648272" y="3282336"/>
            <a:ext cx="3272319" cy="3272319"/>
          </a:xfrm>
          <a:prstGeom prst="rect">
            <a:avLst/>
          </a:prstGeom>
        </p:spPr>
      </p:pic>
      <p:sp>
        <p:nvSpPr>
          <p:cNvPr id="4" name="TextBox 3">
            <a:extLst>
              <a:ext uri="{FF2B5EF4-FFF2-40B4-BE49-F238E27FC236}">
                <a16:creationId xmlns:a16="http://schemas.microsoft.com/office/drawing/2014/main" id="{E562CDFA-FF1D-4E23-8329-FB75C837301D}"/>
              </a:ext>
            </a:extLst>
          </p:cNvPr>
          <p:cNvSpPr txBox="1"/>
          <p:nvPr/>
        </p:nvSpPr>
        <p:spPr>
          <a:xfrm>
            <a:off x="2856216" y="3737225"/>
            <a:ext cx="5506948" cy="1938992"/>
          </a:xfrm>
          <a:prstGeom prst="rect">
            <a:avLst/>
          </a:prstGeom>
          <a:noFill/>
        </p:spPr>
        <p:txBody>
          <a:bodyPr wrap="square" rtlCol="0">
            <a:spAutoFit/>
          </a:bodyPr>
          <a:lstStyle/>
          <a:p>
            <a:pPr algn="ctr"/>
            <a:r>
              <a:rPr lang="en-US" sz="4000" dirty="0">
                <a:hlinkClick r:id="rId5"/>
              </a:rPr>
              <a:t>Click here or use the QR Code to submit attendance.</a:t>
            </a:r>
            <a:endParaRPr lang="en-US" sz="4000" dirty="0"/>
          </a:p>
        </p:txBody>
      </p:sp>
      <p:sp>
        <p:nvSpPr>
          <p:cNvPr id="5" name="TextBox 4">
            <a:extLst>
              <a:ext uri="{FF2B5EF4-FFF2-40B4-BE49-F238E27FC236}">
                <a16:creationId xmlns:a16="http://schemas.microsoft.com/office/drawing/2014/main" id="{2D1C078C-A077-4F98-AC40-004C29EF395B}"/>
              </a:ext>
            </a:extLst>
          </p:cNvPr>
          <p:cNvSpPr txBox="1"/>
          <p:nvPr/>
        </p:nvSpPr>
        <p:spPr>
          <a:xfrm>
            <a:off x="3882005" y="1022536"/>
            <a:ext cx="8699156" cy="2800767"/>
          </a:xfrm>
          <a:prstGeom prst="rect">
            <a:avLst/>
          </a:prstGeom>
          <a:noFill/>
        </p:spPr>
        <p:txBody>
          <a:bodyPr wrap="square" lIns="91440" tIns="45720" rIns="91440" bIns="45720" rtlCol="0" anchor="t">
            <a:spAutoFit/>
          </a:bodyPr>
          <a:lstStyle/>
          <a:p>
            <a:pPr algn="ctr"/>
            <a:r>
              <a:rPr lang="en-US" sz="4400" b="1" dirty="0">
                <a:latin typeface="Century Gothic"/>
              </a:rPr>
              <a:t>Attendance:</a:t>
            </a:r>
          </a:p>
          <a:p>
            <a:pPr algn="ctr"/>
            <a:r>
              <a:rPr lang="en-US" sz="4400" b="1" dirty="0">
                <a:latin typeface="Century Gothic"/>
              </a:rPr>
              <a:t>Implementing the Blended Learning Station Rotation </a:t>
            </a:r>
            <a:r>
              <a:rPr lang="en-US" sz="4400" b="1" dirty="0">
                <a:solidFill>
                  <a:schemeClr val="bg1"/>
                </a:solidFill>
                <a:latin typeface="Century Gothic"/>
              </a:rPr>
              <a:t>Model</a:t>
            </a:r>
            <a:endParaRPr lang="en-US" sz="4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3509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Century Gothic" panose="020B0502020202020204" pitchFamily="34" charset="0"/>
              </a:rPr>
              <a:t>Session Outcomes</a:t>
            </a:r>
          </a:p>
        </p:txBody>
      </p:sp>
      <p:sp>
        <p:nvSpPr>
          <p:cNvPr id="4" name="TextBox 3">
            <a:extLst>
              <a:ext uri="{FF2B5EF4-FFF2-40B4-BE49-F238E27FC236}">
                <a16:creationId xmlns:a16="http://schemas.microsoft.com/office/drawing/2014/main" id="{AC6EF000-BB03-EF49-B8AE-CA16167B5963}"/>
              </a:ext>
            </a:extLst>
          </p:cNvPr>
          <p:cNvSpPr txBox="1"/>
          <p:nvPr/>
        </p:nvSpPr>
        <p:spPr>
          <a:xfrm>
            <a:off x="756313" y="2536448"/>
            <a:ext cx="1067937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effectLst/>
                <a:uLnTx/>
                <a:uFillTx/>
                <a:latin typeface="Century Gothic" panose="020B0502020202020204" pitchFamily="34" charset="0"/>
                <a:ea typeface="+mn-ea"/>
                <a:cs typeface="+mn-cs"/>
              </a:rPr>
              <a:t>Overview:</a:t>
            </a:r>
          </a:p>
          <a:p>
            <a:pPr>
              <a:defRPr/>
            </a:pPr>
            <a:r>
              <a:rPr lang="en-US" sz="2400">
                <a:latin typeface="Century Gothic" panose="020B0502020202020204" pitchFamily="34" charset="0"/>
              </a:rPr>
              <a:t>Blended learning provides students with an opportunity to engage with the standard in high quality tasks while addressing individual academic gaps. </a:t>
            </a:r>
            <a:endParaRPr kumimoji="0" lang="en-US" sz="2800" b="1" i="0" u="none" strike="noStrike" kern="1200" cap="none" spc="0" normalizeH="0" baseline="0" noProof="0">
              <a:ln>
                <a:noFill/>
              </a:ln>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03A6974A-F190-D744-B5AC-17CA3B4CCEDD}"/>
              </a:ext>
            </a:extLst>
          </p:cNvPr>
          <p:cNvSpPr txBox="1"/>
          <p:nvPr/>
        </p:nvSpPr>
        <p:spPr>
          <a:xfrm>
            <a:off x="756312" y="4365446"/>
            <a:ext cx="10679373"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effectLst/>
                <a:uLnTx/>
                <a:uFillTx/>
                <a:latin typeface="Century Gothic"/>
              </a:rPr>
              <a:t>Outcomes</a:t>
            </a:r>
          </a:p>
          <a:p>
            <a:pPr>
              <a:defRPr/>
            </a:pPr>
            <a:r>
              <a:rPr kumimoji="0" lang="en-US" sz="2400" b="0" i="0" u="none" strike="noStrike" kern="1200" cap="none" spc="0" normalizeH="0" baseline="0" noProof="0">
                <a:ln>
                  <a:noFill/>
                </a:ln>
                <a:effectLst/>
                <a:uLnTx/>
                <a:uFillTx/>
                <a:latin typeface="Century Gothic"/>
              </a:rPr>
              <a:t>As a result of this session, participants will be able to </a:t>
            </a:r>
            <a:r>
              <a:rPr lang="en-US" sz="2400">
                <a:latin typeface="Century Gothic"/>
              </a:rPr>
              <a:t>effectively plan and implement standards-aligned lessons using the station rotation model.   </a:t>
            </a:r>
            <a:endParaRPr lang="en-US" sz="2400" b="0" i="0" u="none" strike="noStrike" kern="1200" cap="none" spc="0" normalizeH="0" baseline="0" noProof="0">
              <a:ln>
                <a:noFill/>
              </a:ln>
              <a:effectLst/>
              <a:uLnTx/>
              <a:uFillTx/>
              <a:latin typeface="Century Gothic" panose="020B0502020202020204" pitchFamily="34" charset="0"/>
            </a:endParaRPr>
          </a:p>
        </p:txBody>
      </p:sp>
    </p:spTree>
    <p:extLst>
      <p:ext uri="{BB962C8B-B14F-4D97-AF65-F5344CB8AC3E}">
        <p14:creationId xmlns:p14="http://schemas.microsoft.com/office/powerpoint/2010/main" val="78273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950799-FAE5-9F43-9BDA-21869A742539}"/>
              </a:ext>
            </a:extLst>
          </p:cNvPr>
          <p:cNvSpPr txBox="1"/>
          <p:nvPr/>
        </p:nvSpPr>
        <p:spPr>
          <a:xfrm>
            <a:off x="200439" y="142618"/>
            <a:ext cx="12119994" cy="707886"/>
          </a:xfrm>
          <a:prstGeom prst="rect">
            <a:avLst/>
          </a:prstGeom>
          <a:noFill/>
        </p:spPr>
        <p:txBody>
          <a:bodyPr wrap="square" rtlCol="0">
            <a:spAutoFit/>
          </a:bodyPr>
          <a:lstStyle/>
          <a:p>
            <a:r>
              <a:rPr lang="en-US" sz="4000" b="1">
                <a:solidFill>
                  <a:schemeClr val="bg1"/>
                </a:solidFill>
                <a:effectLst>
                  <a:outerShdw blurRad="50800" dist="38100" dir="2700000" algn="tl" rotWithShape="0">
                    <a:prstClr val="black">
                      <a:alpha val="0"/>
                    </a:prstClr>
                  </a:outerShdw>
                </a:effectLst>
                <a:latin typeface="Century Gothic" panose="020B0502020202020204" pitchFamily="34" charset="0"/>
              </a:rPr>
              <a:t>Why Blended Learning?</a:t>
            </a:r>
          </a:p>
        </p:txBody>
      </p:sp>
      <p:sp>
        <p:nvSpPr>
          <p:cNvPr id="7" name="Content Placeholder 2">
            <a:extLst>
              <a:ext uri="{FF2B5EF4-FFF2-40B4-BE49-F238E27FC236}">
                <a16:creationId xmlns:a16="http://schemas.microsoft.com/office/drawing/2014/main" id="{2B4F01C0-D8EE-8540-AC7C-95F77A04326B}"/>
              </a:ext>
            </a:extLst>
          </p:cNvPr>
          <p:cNvSpPr>
            <a:spLocks noGrp="1"/>
          </p:cNvSpPr>
          <p:nvPr>
            <p:ph idx="1"/>
          </p:nvPr>
        </p:nvSpPr>
        <p:spPr>
          <a:xfrm>
            <a:off x="5504246" y="1911530"/>
            <a:ext cx="6332711" cy="4097304"/>
          </a:xfrm>
        </p:spPr>
        <p:txBody>
          <a:bodyPr>
            <a:noAutofit/>
          </a:bodyPr>
          <a:lstStyle/>
          <a:p>
            <a:pPr>
              <a:lnSpc>
                <a:spcPct val="110000"/>
              </a:lnSpc>
            </a:pPr>
            <a:r>
              <a:rPr lang="en-US">
                <a:latin typeface="Century Gothic" panose="020B0502020202020204" pitchFamily="34" charset="0"/>
              </a:rPr>
              <a:t>Conducive to the way students learn today</a:t>
            </a:r>
          </a:p>
          <a:p>
            <a:pPr>
              <a:lnSpc>
                <a:spcPct val="110000"/>
              </a:lnSpc>
              <a:spcBef>
                <a:spcPts val="1600"/>
              </a:spcBef>
            </a:pPr>
            <a:r>
              <a:rPr lang="en-US">
                <a:latin typeface="Century Gothic" panose="020B0502020202020204" pitchFamily="34" charset="0"/>
              </a:rPr>
              <a:t>Prepares students for college and career</a:t>
            </a:r>
          </a:p>
          <a:p>
            <a:pPr>
              <a:lnSpc>
                <a:spcPct val="110000"/>
              </a:lnSpc>
            </a:pPr>
            <a:r>
              <a:rPr lang="en-US">
                <a:latin typeface="Century Gothic" panose="020B0502020202020204" pitchFamily="34" charset="0"/>
              </a:rPr>
              <a:t>Increases engagement</a:t>
            </a:r>
          </a:p>
          <a:p>
            <a:pPr>
              <a:lnSpc>
                <a:spcPct val="110000"/>
              </a:lnSpc>
            </a:pPr>
            <a:r>
              <a:rPr lang="en-US">
                <a:latin typeface="Century Gothic" panose="020B0502020202020204" pitchFamily="34" charset="0"/>
              </a:rPr>
              <a:t>Improves efficiency and feedback opportunities</a:t>
            </a:r>
          </a:p>
          <a:p>
            <a:pPr>
              <a:lnSpc>
                <a:spcPct val="110000"/>
              </a:lnSpc>
            </a:pPr>
            <a:r>
              <a:rPr lang="en-US">
                <a:latin typeface="Century Gothic" panose="020B0502020202020204" pitchFamily="34" charset="0"/>
              </a:rPr>
              <a:t>Promotes student ownership of learning</a:t>
            </a:r>
          </a:p>
        </p:txBody>
      </p:sp>
      <p:pic>
        <p:nvPicPr>
          <p:cNvPr id="8" name="Picture 7" descr="A picture containing text, indoor, office&#10;&#10;Description automatically generated">
            <a:extLst>
              <a:ext uri="{FF2B5EF4-FFF2-40B4-BE49-F238E27FC236}">
                <a16:creationId xmlns:a16="http://schemas.microsoft.com/office/drawing/2014/main" id="{3D3015AD-A017-F149-A299-FB573B0B7553}"/>
              </a:ext>
            </a:extLst>
          </p:cNvPr>
          <p:cNvPicPr>
            <a:picLocks noChangeAspect="1"/>
          </p:cNvPicPr>
          <p:nvPr/>
        </p:nvPicPr>
        <p:blipFill>
          <a:blip r:embed="rId4"/>
          <a:stretch>
            <a:fillRect/>
          </a:stretch>
        </p:blipFill>
        <p:spPr>
          <a:xfrm>
            <a:off x="534925" y="2803570"/>
            <a:ext cx="4563045" cy="2566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573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Century Gothic"/>
              </a:rPr>
              <a:t>Station Rotation Model</a:t>
            </a:r>
            <a:endParaRPr lang="en-US" b="1">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1E85F798-A95E-4C89-BE8D-83CF35558DB9}"/>
              </a:ext>
            </a:extLst>
          </p:cNvPr>
          <p:cNvSpPr txBox="1"/>
          <p:nvPr/>
        </p:nvSpPr>
        <p:spPr>
          <a:xfrm>
            <a:off x="522224" y="2257262"/>
            <a:ext cx="609367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rPr>
              <a:t>The </a:t>
            </a:r>
            <a:r>
              <a:rPr lang="en-US" sz="2400" b="1">
                <a:latin typeface="Century Gothic"/>
              </a:rPr>
              <a:t>station rotation model</a:t>
            </a:r>
            <a:r>
              <a:rPr lang="en-US" sz="2400">
                <a:latin typeface="Century Gothic"/>
              </a:rPr>
              <a:t> is executed during Tier 1 instruction to support the delivery of the MSCS curriculum. </a:t>
            </a:r>
            <a:endParaRPr lang="en-US"/>
          </a:p>
          <a:p>
            <a:r>
              <a:rPr lang="en-US" sz="2400">
                <a:latin typeface="Century Gothic"/>
              </a:rPr>
              <a:t>Teachers begin by planning a curricular lesson based on the goal or overall outcome of the lesson. </a:t>
            </a:r>
            <a:endParaRPr lang="en-US">
              <a:latin typeface="Calibri" panose="020F0502020204030204"/>
              <a:cs typeface="Calibri" panose="020F0502020204030204"/>
            </a:endParaRPr>
          </a:p>
          <a:p>
            <a:r>
              <a:rPr lang="en-US" sz="2400">
                <a:latin typeface="Century Gothic"/>
              </a:rPr>
              <a:t>After the instructional lesson has been planned, the teacher then determines which components of the lesson will be executed in a </a:t>
            </a:r>
            <a:r>
              <a:rPr lang="en-US" sz="2400" b="1">
                <a:latin typeface="Century Gothic"/>
              </a:rPr>
              <a:t>teacher-led station</a:t>
            </a:r>
            <a:r>
              <a:rPr lang="en-US" sz="2400">
                <a:latin typeface="Century Gothic"/>
              </a:rPr>
              <a:t>, </a:t>
            </a:r>
            <a:r>
              <a:rPr lang="en-US" sz="2400" b="1">
                <a:latin typeface="Century Gothic"/>
              </a:rPr>
              <a:t>online station</a:t>
            </a:r>
            <a:r>
              <a:rPr lang="en-US" sz="2400">
                <a:latin typeface="Century Gothic"/>
              </a:rPr>
              <a:t>, and </a:t>
            </a:r>
            <a:r>
              <a:rPr lang="en-US" sz="2400" b="1">
                <a:latin typeface="Century Gothic"/>
              </a:rPr>
              <a:t>offline station</a:t>
            </a:r>
            <a:r>
              <a:rPr lang="en-US" sz="2400">
                <a:latin typeface="Century Gothic"/>
              </a:rPr>
              <a:t>.</a:t>
            </a:r>
            <a:endParaRPr lang="en-US">
              <a:cs typeface="Calibri"/>
            </a:endParaRPr>
          </a:p>
        </p:txBody>
      </p:sp>
      <p:pic>
        <p:nvPicPr>
          <p:cNvPr id="5" name="Picture 5" descr="A picture containing diagram&#10;&#10;Description automatically generated">
            <a:extLst>
              <a:ext uri="{FF2B5EF4-FFF2-40B4-BE49-F238E27FC236}">
                <a16:creationId xmlns:a16="http://schemas.microsoft.com/office/drawing/2014/main" id="{B11675BA-85F2-43C3-84FE-B25EE2DD7B46}"/>
              </a:ext>
            </a:extLst>
          </p:cNvPr>
          <p:cNvPicPr>
            <a:picLocks noChangeAspect="1"/>
          </p:cNvPicPr>
          <p:nvPr/>
        </p:nvPicPr>
        <p:blipFill>
          <a:blip r:embed="rId4"/>
          <a:stretch>
            <a:fillRect/>
          </a:stretch>
        </p:blipFill>
        <p:spPr>
          <a:xfrm>
            <a:off x="7228114" y="2258594"/>
            <a:ext cx="4855028" cy="3298754"/>
          </a:xfrm>
          <a:prstGeom prst="rect">
            <a:avLst/>
          </a:prstGeom>
        </p:spPr>
      </p:pic>
    </p:spTree>
    <p:extLst>
      <p:ext uri="{BB962C8B-B14F-4D97-AF65-F5344CB8AC3E}">
        <p14:creationId xmlns:p14="http://schemas.microsoft.com/office/powerpoint/2010/main" val="350888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CC6C-B33D-4015-8EFE-8713A4ADFD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958FC6-A172-4C69-A7FD-AB18E358740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06EA91B-3D00-4609-8BC3-16CA52975584}"/>
              </a:ext>
            </a:extLst>
          </p:cNvPr>
          <p:cNvPicPr>
            <a:picLocks noChangeAspect="1"/>
          </p:cNvPicPr>
          <p:nvPr/>
        </p:nvPicPr>
        <p:blipFill>
          <a:blip r:embed="rId2"/>
          <a:stretch>
            <a:fillRect/>
          </a:stretch>
        </p:blipFill>
        <p:spPr>
          <a:xfrm>
            <a:off x="-8032" y="0"/>
            <a:ext cx="12208065" cy="6858000"/>
          </a:xfrm>
          <a:prstGeom prst="rect">
            <a:avLst/>
          </a:prstGeom>
        </p:spPr>
      </p:pic>
    </p:spTree>
    <p:extLst>
      <p:ext uri="{BB962C8B-B14F-4D97-AF65-F5344CB8AC3E}">
        <p14:creationId xmlns:p14="http://schemas.microsoft.com/office/powerpoint/2010/main" val="358694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FDCE1891-E521-C74B-94ED-3E803945F337}"/>
              </a:ext>
            </a:extLst>
          </p:cNvPr>
          <p:cNvSpPr txBox="1"/>
          <p:nvPr/>
        </p:nvSpPr>
        <p:spPr>
          <a:xfrm>
            <a:off x="0" y="0"/>
            <a:ext cx="10524431" cy="17543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1200" cap="none" spc="0" normalizeH="0" baseline="0" noProof="0">
                <a:ln>
                  <a:noFill/>
                </a:ln>
                <a:solidFill>
                  <a:prstClr val="white"/>
                </a:solidFill>
                <a:effectLst>
                  <a:outerShdw blurRad="50800" dist="38100" dir="2700000" algn="tl" rotWithShape="0">
                    <a:prstClr val="black">
                      <a:alpha val="0"/>
                    </a:prstClr>
                  </a:outerShdw>
                </a:effectLst>
                <a:uLnTx/>
                <a:uFillTx/>
                <a:latin typeface="Century Gothic"/>
                <a:ea typeface="+mn-ea"/>
                <a:cs typeface="+mn-cs"/>
                <a:sym typeface="Arial"/>
              </a:rPr>
              <a:t>MSCS Technology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3200" b="1">
                <a:solidFill>
                  <a:srgbClr val="FFC000"/>
                </a:solidFill>
                <a:effectLst>
                  <a:outerShdw blurRad="50800" dist="38100" dir="2700000" algn="tl" rotWithShape="0">
                    <a:prstClr val="black">
                      <a:alpha val="0"/>
                    </a:prstClr>
                  </a:outerShdw>
                </a:effectLst>
                <a:latin typeface="Century Gothic"/>
                <a:sym typeface="Arial"/>
              </a:rPr>
              <a:t>Moving from Intervention to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3200" b="1">
                <a:solidFill>
                  <a:srgbClr val="FFC000"/>
                </a:solidFill>
                <a:effectLst>
                  <a:outerShdw blurRad="50800" dist="38100" dir="2700000" algn="tl" rotWithShape="0">
                    <a:prstClr val="black">
                      <a:alpha val="0"/>
                    </a:prstClr>
                  </a:outerShdw>
                </a:effectLst>
                <a:latin typeface="Century Gothic"/>
                <a:sym typeface="Arial"/>
              </a:rPr>
              <a:t>Innovation</a:t>
            </a:r>
            <a:endParaRPr kumimoji="0" lang="en-US" sz="3200" b="0" i="0" u="none" strike="noStrike" kern="1200" cap="none" spc="0" normalizeH="0" baseline="0" noProof="0">
              <a:ln>
                <a:noFill/>
              </a:ln>
              <a:solidFill>
                <a:srgbClr val="FFC000"/>
              </a:solidFill>
              <a:effectLst/>
              <a:uLnTx/>
              <a:uFillTx/>
              <a:latin typeface="Calibri" panose="020F0502020204030204"/>
              <a:ea typeface="+mn-ea"/>
              <a:cs typeface="+mn-cs"/>
              <a:sym typeface="Arial"/>
            </a:endParaRPr>
          </a:p>
        </p:txBody>
      </p:sp>
      <p:sp>
        <p:nvSpPr>
          <p:cNvPr id="2" name="TextBox 1">
            <a:extLst>
              <a:ext uri="{FF2B5EF4-FFF2-40B4-BE49-F238E27FC236}">
                <a16:creationId xmlns:a16="http://schemas.microsoft.com/office/drawing/2014/main" id="{F8F47B2F-5C97-B94A-A6F4-464EC88C80D3}"/>
              </a:ext>
            </a:extLst>
          </p:cNvPr>
          <p:cNvSpPr txBox="1"/>
          <p:nvPr/>
        </p:nvSpPr>
        <p:spPr>
          <a:xfrm>
            <a:off x="819397" y="2042555"/>
            <a:ext cx="10747169" cy="3754874"/>
          </a:xfrm>
          <a:prstGeom prst="rect">
            <a:avLst/>
          </a:prstGeom>
          <a:noFill/>
        </p:spPr>
        <p:txBody>
          <a:bodyPr wrap="square" lIns="91440" tIns="45720" rIns="91440" bIns="45720" rtlCol="0" anchor="t">
            <a:spAutoFit/>
          </a:bodyPr>
          <a:lstStyle/>
          <a:p>
            <a:r>
              <a:rPr lang="en-US" sz="2000" b="1">
                <a:latin typeface="Century Gothic"/>
              </a:rPr>
              <a:t>What do we know?</a:t>
            </a:r>
          </a:p>
          <a:p>
            <a:r>
              <a:rPr lang="en-US" sz="2000">
                <a:latin typeface="Century Gothic"/>
              </a:rPr>
              <a:t>Challenges exist with care of student devices</a:t>
            </a:r>
          </a:p>
          <a:p>
            <a:endParaRPr lang="en-US" sz="2000">
              <a:latin typeface="Century Gothic" panose="020B0502020202020204" pitchFamily="34" charset="0"/>
            </a:endParaRPr>
          </a:p>
          <a:p>
            <a:r>
              <a:rPr lang="en-US" sz="2000" b="1">
                <a:latin typeface="Century Gothic"/>
              </a:rPr>
              <a:t>How will we support schools?</a:t>
            </a:r>
          </a:p>
          <a:p>
            <a:pPr marL="285750" indent="-285750">
              <a:buFont typeface="Arial" panose="020B0604020202020204" pitchFamily="34" charset="0"/>
              <a:buChar char="•"/>
            </a:pPr>
            <a:r>
              <a:rPr lang="en-US" sz="2000" b="1">
                <a:solidFill>
                  <a:srgbClr val="CA0016"/>
                </a:solidFill>
                <a:latin typeface="Century Gothic"/>
              </a:rPr>
              <a:t>Limited inventory has been received.  </a:t>
            </a:r>
            <a:r>
              <a:rPr lang="en-US" sz="2000">
                <a:latin typeface="Century Gothic"/>
              </a:rPr>
              <a:t>Students who have satisfied replacement fees and those new to schools will begin receiving devices immediately.</a:t>
            </a:r>
          </a:p>
          <a:p>
            <a:pPr marL="285750" indent="-285750">
              <a:buFont typeface="Arial" panose="020B0604020202020204" pitchFamily="34" charset="0"/>
              <a:buChar char="•"/>
            </a:pPr>
            <a:r>
              <a:rPr lang="en-US" sz="2000" b="1">
                <a:solidFill>
                  <a:srgbClr val="CA0016"/>
                </a:solidFill>
                <a:latin typeface="Century Gothic"/>
              </a:rPr>
              <a:t>Replacement devices are coming soon (April)! </a:t>
            </a:r>
            <a:r>
              <a:rPr lang="en-US" sz="2000">
                <a:latin typeface="Century Gothic"/>
              </a:rPr>
              <a:t>All students registered for the 2022-23 SY will be receiving devices immediately.</a:t>
            </a:r>
          </a:p>
          <a:p>
            <a:pPr marL="285750" indent="-285750">
              <a:buFont typeface="Arial" panose="020B0604020202020204" pitchFamily="34" charset="0"/>
              <a:buChar char="•"/>
            </a:pPr>
            <a:r>
              <a:rPr lang="en-US" sz="2000" b="1">
                <a:solidFill>
                  <a:srgbClr val="CA0016"/>
                </a:solidFill>
                <a:latin typeface="Century Gothic"/>
              </a:rPr>
              <a:t>Digital Device Ambassadors &amp; Digital Learning Ambassadors should work together to develop a device check-out process.  </a:t>
            </a:r>
            <a:r>
              <a:rPr lang="en-US" sz="2000">
                <a:latin typeface="Century Gothic"/>
              </a:rPr>
              <a:t>IT will update laptops to be used in-school loaners.</a:t>
            </a:r>
          </a:p>
          <a:p>
            <a:pPr marL="285750" indent="-285750">
              <a:buFont typeface="Arial" panose="020B0604020202020204" pitchFamily="34" charset="0"/>
              <a:buChar char="•"/>
            </a:pPr>
            <a:r>
              <a:rPr lang="en-US" sz="2000" b="1">
                <a:solidFill>
                  <a:srgbClr val="CA0016"/>
                </a:solidFill>
                <a:latin typeface="Century Gothic"/>
              </a:rPr>
              <a:t>Padded carrying cases/backpacks </a:t>
            </a:r>
            <a:r>
              <a:rPr lang="en-US" sz="2000">
                <a:latin typeface="Century Gothic"/>
              </a:rPr>
              <a:t>will be purchased for primary grade students. </a:t>
            </a:r>
            <a:endParaRPr lang="en-US" sz="2000">
              <a:latin typeface="Century Gothic" panose="020B0502020202020204" pitchFamily="34" charset="0"/>
            </a:endParaRPr>
          </a:p>
        </p:txBody>
      </p:sp>
      <p:sp>
        <p:nvSpPr>
          <p:cNvPr id="11" name="TextBox 10">
            <a:extLst>
              <a:ext uri="{FF2B5EF4-FFF2-40B4-BE49-F238E27FC236}">
                <a16:creationId xmlns:a16="http://schemas.microsoft.com/office/drawing/2014/main" id="{9C2A7D26-357D-5A43-8612-2D5442167C19}"/>
              </a:ext>
            </a:extLst>
          </p:cNvPr>
          <p:cNvSpPr txBox="1"/>
          <p:nvPr/>
        </p:nvSpPr>
        <p:spPr>
          <a:xfrm>
            <a:off x="3142891" y="5797429"/>
            <a:ext cx="9049109" cy="1107996"/>
          </a:xfrm>
          <a:prstGeom prst="rect">
            <a:avLst/>
          </a:prstGeom>
          <a:noFill/>
        </p:spPr>
        <p:txBody>
          <a:bodyPr wrap="square">
            <a:spAutoFit/>
          </a:bodyPr>
          <a:lstStyle/>
          <a:p>
            <a:r>
              <a:rPr lang="en-US" sz="6600" b="1">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Focus on the 80%</a:t>
            </a:r>
            <a:r>
              <a:rPr lang="en-US" sz="6600">
                <a:effectLst/>
              </a:rPr>
              <a:t> </a:t>
            </a:r>
            <a:endParaRPr lang="en-US" sz="6600"/>
          </a:p>
        </p:txBody>
      </p:sp>
    </p:spTree>
    <p:extLst>
      <p:ext uri="{BB962C8B-B14F-4D97-AF65-F5344CB8AC3E}">
        <p14:creationId xmlns:p14="http://schemas.microsoft.com/office/powerpoint/2010/main" val="89441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46D564-A52F-D844-BE0A-FAAC66F11D1B}"/>
              </a:ext>
            </a:extLst>
          </p:cNvPr>
          <p:cNvSpPr txBox="1"/>
          <p:nvPr/>
        </p:nvSpPr>
        <p:spPr>
          <a:xfrm>
            <a:off x="5770605" y="248477"/>
            <a:ext cx="6252519" cy="646331"/>
          </a:xfrm>
          <a:prstGeom prst="rect">
            <a:avLst/>
          </a:prstGeom>
          <a:noFill/>
        </p:spPr>
        <p:txBody>
          <a:bodyPr wrap="square" lIns="91440" tIns="45720" rIns="91440" bIns="45720" rtlCol="0" anchor="t">
            <a:spAutoFit/>
          </a:bodyPr>
          <a:lstStyle/>
          <a:p>
            <a:endParaRPr lang="en-US" sz="3600" b="1">
              <a:solidFill>
                <a:srgbClr val="C00000"/>
              </a:solidFill>
              <a:effectLst>
                <a:outerShdw blurRad="50800" dist="38100" dir="2700000" algn="tl" rotWithShape="0">
                  <a:prstClr val="black">
                    <a:alpha val="0"/>
                  </a:prstClr>
                </a:outerShdw>
              </a:effectLst>
              <a:latin typeface="Century Gothic" panose="020B0502020202020204" pitchFamily="34" charset="0"/>
            </a:endParaRPr>
          </a:p>
        </p:txBody>
      </p:sp>
      <p:sp>
        <p:nvSpPr>
          <p:cNvPr id="5" name="TextBox 4">
            <a:extLst>
              <a:ext uri="{FF2B5EF4-FFF2-40B4-BE49-F238E27FC236}">
                <a16:creationId xmlns:a16="http://schemas.microsoft.com/office/drawing/2014/main" id="{5414A80C-A34B-C446-8679-7E9E195D6B77}"/>
              </a:ext>
            </a:extLst>
          </p:cNvPr>
          <p:cNvSpPr txBox="1"/>
          <p:nvPr/>
        </p:nvSpPr>
        <p:spPr>
          <a:xfrm>
            <a:off x="-231044" y="2562917"/>
            <a:ext cx="3055253" cy="1077218"/>
          </a:xfrm>
          <a:prstGeom prst="rect">
            <a:avLst/>
          </a:prstGeom>
          <a:noFill/>
        </p:spPr>
        <p:txBody>
          <a:bodyPr wrap="square" lIns="91440" tIns="45720" rIns="91440" bIns="45720" rtlCol="0" anchor="t">
            <a:spAutoFit/>
          </a:bodyPr>
          <a:lstStyle/>
          <a:p>
            <a:pPr algn="ctr"/>
            <a:r>
              <a:rPr lang="en-US" sz="3200" b="1">
                <a:solidFill>
                  <a:srgbClr val="FFC52E"/>
                </a:solidFill>
                <a:latin typeface="Century Gothic"/>
              </a:rPr>
              <a:t>Key Ideas </a:t>
            </a:r>
            <a:endParaRPr lang="en-US" sz="3200" b="1">
              <a:solidFill>
                <a:srgbClr val="FFC52E"/>
              </a:solidFill>
              <a:latin typeface="Century Gothic" panose="020B0502020202020204" pitchFamily="34" charset="0"/>
            </a:endParaRPr>
          </a:p>
          <a:p>
            <a:pPr algn="ctr"/>
            <a:endParaRPr lang="en-US" sz="3200" b="1">
              <a:solidFill>
                <a:srgbClr val="FFC52E"/>
              </a:solidFill>
              <a:latin typeface="Century Gothic" panose="020B0502020202020204" pitchFamily="34" charset="0"/>
            </a:endParaRPr>
          </a:p>
        </p:txBody>
      </p:sp>
      <p:sp>
        <p:nvSpPr>
          <p:cNvPr id="7" name="TextBox 6">
            <a:extLst>
              <a:ext uri="{FF2B5EF4-FFF2-40B4-BE49-F238E27FC236}">
                <a16:creationId xmlns:a16="http://schemas.microsoft.com/office/drawing/2014/main" id="{B3992F34-14FF-114D-B036-79EC4ECE17D9}"/>
              </a:ext>
            </a:extLst>
          </p:cNvPr>
          <p:cNvSpPr txBox="1"/>
          <p:nvPr/>
        </p:nvSpPr>
        <p:spPr>
          <a:xfrm>
            <a:off x="4752981" y="2003195"/>
            <a:ext cx="7046486" cy="3816429"/>
          </a:xfrm>
          <a:prstGeom prst="rect">
            <a:avLst/>
          </a:prstGeom>
          <a:noFill/>
        </p:spPr>
        <p:txBody>
          <a:bodyPr wrap="square" lIns="91440" tIns="45720" rIns="91440" bIns="45720" rtlCol="0" anchor="t">
            <a:spAutoFit/>
          </a:bodyPr>
          <a:lstStyle/>
          <a:p>
            <a:pPr marL="457200" indent="-457200">
              <a:buFont typeface="Arial"/>
              <a:buChar char="•"/>
            </a:pPr>
            <a:r>
              <a:rPr lang="en-US" sz="2800">
                <a:latin typeface="Century Gothic"/>
              </a:rPr>
              <a:t>Blended learning increases student engagement and promotes student ownership</a:t>
            </a:r>
            <a:endParaRPr lang="en-US"/>
          </a:p>
          <a:p>
            <a:pPr marL="457200" indent="-457200">
              <a:buFont typeface="Arial"/>
              <a:buChar char="•"/>
            </a:pPr>
            <a:r>
              <a:rPr lang="en-US" sz="2800">
                <a:latin typeface="Century Gothic"/>
              </a:rPr>
              <a:t>Teachers and school leaders have engaged in blended learning training from Engage2Learn, Virtual Education and Logistics, C&amp;I, and PL&amp;S</a:t>
            </a:r>
          </a:p>
          <a:p>
            <a:endParaRPr lang="en-US"/>
          </a:p>
        </p:txBody>
      </p:sp>
    </p:spTree>
    <p:extLst>
      <p:ext uri="{BB962C8B-B14F-4D97-AF65-F5344CB8AC3E}">
        <p14:creationId xmlns:p14="http://schemas.microsoft.com/office/powerpoint/2010/main" val="93264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CS-PPT" id="{C603552C-759C-6745-8309-D47974BF18AA}" vid="{B389A352-5D10-314D-A08C-E6761EBCC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8A01932A7F094CBEF3148B354A32BD" ma:contentTypeVersion="16" ma:contentTypeDescription="Create a new document." ma:contentTypeScope="" ma:versionID="a17e16593ca090485df1e75945c3f7dc">
  <xsd:schema xmlns:xsd="http://www.w3.org/2001/XMLSchema" xmlns:xs="http://www.w3.org/2001/XMLSchema" xmlns:p="http://schemas.microsoft.com/office/2006/metadata/properties" xmlns:ns1="http://schemas.microsoft.com/sharepoint/v3" xmlns:ns3="e47951db-ec5a-4133-8821-9e573dd8426a" xmlns:ns4="61d2b80f-bbce-4555-9ac5-a2a7d4f75ca0" targetNamespace="http://schemas.microsoft.com/office/2006/metadata/properties" ma:root="true" ma:fieldsID="cf4e6b1ab379e36687ecd55d47337b8c" ns1:_="" ns3:_="" ns4:_="">
    <xsd:import namespace="http://schemas.microsoft.com/sharepoint/v3"/>
    <xsd:import namespace="e47951db-ec5a-4133-8821-9e573dd8426a"/>
    <xsd:import namespace="61d2b80f-bbce-4555-9ac5-a2a7d4f75ca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1:_ip_UnifiedCompliancePolicyProperties" minOccurs="0"/>
                <xsd:element ref="ns1:_ip_UnifiedCompliancePolicyUIAc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951db-ec5a-4133-8821-9e573dd8426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d2b80f-bbce-4555-9ac5-a2a7d4f75ca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38A9DC-5668-41E5-9133-B0D36E5E22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47951db-ec5a-4133-8821-9e573dd8426a"/>
    <ds:schemaRef ds:uri="61d2b80f-bbce-4555-9ac5-a2a7d4f75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77C6C1-0372-47D7-81A6-6BCE6008DA5E}">
  <ds:schemaRefs>
    <ds:schemaRef ds:uri="http://schemas.microsoft.com/office/2006/documentManagement/types"/>
    <ds:schemaRef ds:uri="61d2b80f-bbce-4555-9ac5-a2a7d4f75ca0"/>
    <ds:schemaRef ds:uri="http://purl.org/dc/dcmitype/"/>
    <ds:schemaRef ds:uri="http://schemas.microsoft.com/office/infopath/2007/PartnerControls"/>
    <ds:schemaRef ds:uri="http://schemas.microsoft.com/office/2006/metadata/properties"/>
    <ds:schemaRef ds:uri="http://purl.org/dc/elements/1.1/"/>
    <ds:schemaRef ds:uri="http://www.w3.org/XML/1998/namespace"/>
    <ds:schemaRef ds:uri="http://schemas.openxmlformats.org/package/2006/metadata/core-properties"/>
    <ds:schemaRef ds:uri="e47951db-ec5a-4133-8821-9e573dd8426a"/>
    <ds:schemaRef ds:uri="http://schemas.microsoft.com/sharepoint/v3"/>
    <ds:schemaRef ds:uri="http://purl.org/dc/terms/"/>
  </ds:schemaRefs>
</ds:datastoreItem>
</file>

<file path=customXml/itemProps3.xml><?xml version="1.0" encoding="utf-8"?>
<ds:datastoreItem xmlns:ds="http://schemas.openxmlformats.org/officeDocument/2006/customXml" ds:itemID="{EDC47D1A-DACC-422F-9ED9-CD320A87DA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TotalTime>
  <Words>3338</Words>
  <Application>Microsoft Office PowerPoint</Application>
  <PresentationFormat>Widescreen</PresentationFormat>
  <Paragraphs>293</Paragraphs>
  <Slides>31</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Arial,Sans-Serif</vt:lpstr>
      <vt:lpstr>Calibri</vt:lpstr>
      <vt:lpstr>Calibri Light</vt:lpstr>
      <vt:lpstr>Century Gothic</vt:lpstr>
      <vt:lpstr>Symbol</vt:lpstr>
      <vt:lpstr>Office Theme</vt:lpstr>
      <vt:lpstr>Office Theme</vt:lpstr>
      <vt:lpstr>PowerPoint Presentation</vt:lpstr>
      <vt:lpstr>Vision for Student Success</vt:lpstr>
      <vt:lpstr>PowerPoint Presentation</vt:lpstr>
      <vt:lpstr>Session Outcomes</vt:lpstr>
      <vt:lpstr>PowerPoint Presentation</vt:lpstr>
      <vt:lpstr>Station Rotation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Reflecting: The Model Lesson</vt:lpstr>
      <vt:lpstr>PowerPoint Presentation</vt:lpstr>
      <vt:lpstr>Reflecting: Lesson Planning</vt:lpstr>
      <vt:lpstr>A Process for Supporting Standards-Aligned Lesson Planning with the  Station Rotation Model</vt:lpstr>
      <vt:lpstr>Reflecting: The Planning Process</vt:lpstr>
      <vt:lpstr>Planning for Station Rotation</vt:lpstr>
      <vt:lpstr>Planning for Station Rotation</vt:lpstr>
      <vt:lpstr>A Process for Supporting Standards-Aligned Lesson Planning with the  Station Rotation Model</vt:lpstr>
      <vt:lpstr>Systems and Processes </vt:lpstr>
      <vt:lpstr>PowerPoint Presentation</vt:lpstr>
      <vt:lpstr>PowerPoint Presentation</vt:lpstr>
      <vt:lpstr>PowerPoint Presentation</vt:lpstr>
      <vt:lpstr>PowerPoint Presentation</vt:lpstr>
      <vt:lpstr>Session Outcomes</vt:lpstr>
      <vt:lpstr>Bridge to Practice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BRANDI M XIONG</dc:creator>
  <cp:lastModifiedBy>LAURA T PEACOCK</cp:lastModifiedBy>
  <cp:revision>4</cp:revision>
  <dcterms:created xsi:type="dcterms:W3CDTF">2022-03-08T15:04:36Z</dcterms:created>
  <dcterms:modified xsi:type="dcterms:W3CDTF">2022-05-27T21:53:02Z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0x010100838A01932A7F094CBEF3148B354A32BD</vt:lpwstr>
  </property>
  <property fmtid="{D5CDD505-2E9C-101B-9397-08002B2CF9AE}" pid="3" name="MediaServiceImageTags">
    <vt:lpwstr/>
  </property>
</Properties>
</file>